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14"/>
  </p:notesMasterIdLst>
  <p:sldIdLst>
    <p:sldId id="256" r:id="rId4"/>
    <p:sldId id="262" r:id="rId5"/>
    <p:sldId id="259" r:id="rId6"/>
    <p:sldId id="257" r:id="rId7"/>
    <p:sldId id="265" r:id="rId8"/>
    <p:sldId id="260" r:id="rId9"/>
    <p:sldId id="261" r:id="rId10"/>
    <p:sldId id="264" r:id="rId11"/>
    <p:sldId id="258"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472"/>
    <a:srgbClr val="00994A"/>
    <a:srgbClr val="C3D9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186225-8E19-E14B-BC21-55A029E8CAA9}" v="12" dt="2024-08-22T17:35:22.1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3" autoAdjust="0"/>
    <p:restoredTop sz="85102"/>
  </p:normalViewPr>
  <p:slideViewPr>
    <p:cSldViewPr snapToGrid="0">
      <p:cViewPr varScale="1">
        <p:scale>
          <a:sx n="108" d="100"/>
          <a:sy n="108" d="100"/>
        </p:scale>
        <p:origin x="10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DeVidi" userId="S::monica@bchealthycommunities.ca::306b53a4-64e7-4015-8ea2-da913f4e9e6b" providerId="AD" clId="Web-{16F2501A-7B9D-67B8-FA1D-C1EB52219BC7}"/>
    <pc:docChg chg="addSld modSld">
      <pc:chgData name="Monica DeVidi" userId="S::monica@bchealthycommunities.ca::306b53a4-64e7-4015-8ea2-da913f4e9e6b" providerId="AD" clId="Web-{16F2501A-7B9D-67B8-FA1D-C1EB52219BC7}" dt="2024-08-01T23:28:14.783" v="53" actId="20577"/>
      <pc:docMkLst>
        <pc:docMk/>
      </pc:docMkLst>
      <pc:sldChg chg="modSp">
        <pc:chgData name="Monica DeVidi" userId="S::monica@bchealthycommunities.ca::306b53a4-64e7-4015-8ea2-da913f4e9e6b" providerId="AD" clId="Web-{16F2501A-7B9D-67B8-FA1D-C1EB52219BC7}" dt="2024-08-01T23:08:26.796" v="4" actId="20577"/>
        <pc:sldMkLst>
          <pc:docMk/>
          <pc:sldMk cId="109857222" sldId="256"/>
        </pc:sldMkLst>
        <pc:spChg chg="mod">
          <ac:chgData name="Monica DeVidi" userId="S::monica@bchealthycommunities.ca::306b53a4-64e7-4015-8ea2-da913f4e9e6b" providerId="AD" clId="Web-{16F2501A-7B9D-67B8-FA1D-C1EB52219BC7}" dt="2024-08-01T23:08:26.796" v="4" actId="20577"/>
          <ac:spMkLst>
            <pc:docMk/>
            <pc:sldMk cId="109857222" sldId="256"/>
            <ac:spMk id="2" creationId="{00000000-0000-0000-0000-000000000000}"/>
          </ac:spMkLst>
        </pc:spChg>
      </pc:sldChg>
      <pc:sldChg chg="modSp new">
        <pc:chgData name="Monica DeVidi" userId="S::monica@bchealthycommunities.ca::306b53a4-64e7-4015-8ea2-da913f4e9e6b" providerId="AD" clId="Web-{16F2501A-7B9D-67B8-FA1D-C1EB52219BC7}" dt="2024-08-01T23:08:56.844" v="22" actId="20577"/>
        <pc:sldMkLst>
          <pc:docMk/>
          <pc:sldMk cId="222922488" sldId="257"/>
        </pc:sldMkLst>
        <pc:spChg chg="mod">
          <ac:chgData name="Monica DeVidi" userId="S::monica@bchealthycommunities.ca::306b53a4-64e7-4015-8ea2-da913f4e9e6b" providerId="AD" clId="Web-{16F2501A-7B9D-67B8-FA1D-C1EB52219BC7}" dt="2024-08-01T23:08:56.844" v="22" actId="20577"/>
          <ac:spMkLst>
            <pc:docMk/>
            <pc:sldMk cId="222922488" sldId="257"/>
            <ac:spMk id="2" creationId="{97A559C9-699C-3ECA-AECD-978449AC5BC8}"/>
          </ac:spMkLst>
        </pc:spChg>
      </pc:sldChg>
      <pc:sldChg chg="modSp new">
        <pc:chgData name="Monica DeVidi" userId="S::monica@bchealthycommunities.ca::306b53a4-64e7-4015-8ea2-da913f4e9e6b" providerId="AD" clId="Web-{16F2501A-7B9D-67B8-FA1D-C1EB52219BC7}" dt="2024-08-01T23:11:21.189" v="47" actId="20577"/>
        <pc:sldMkLst>
          <pc:docMk/>
          <pc:sldMk cId="447968867" sldId="258"/>
        </pc:sldMkLst>
        <pc:spChg chg="mod">
          <ac:chgData name="Monica DeVidi" userId="S::monica@bchealthycommunities.ca::306b53a4-64e7-4015-8ea2-da913f4e9e6b" providerId="AD" clId="Web-{16F2501A-7B9D-67B8-FA1D-C1EB52219BC7}" dt="2024-08-01T23:10:57.377" v="41" actId="20577"/>
          <ac:spMkLst>
            <pc:docMk/>
            <pc:sldMk cId="447968867" sldId="258"/>
            <ac:spMk id="2" creationId="{3CCEBA67-71EE-A734-DD91-DE1D4D524600}"/>
          </ac:spMkLst>
        </pc:spChg>
        <pc:spChg chg="mod">
          <ac:chgData name="Monica DeVidi" userId="S::monica@bchealthycommunities.ca::306b53a4-64e7-4015-8ea2-da913f4e9e6b" providerId="AD" clId="Web-{16F2501A-7B9D-67B8-FA1D-C1EB52219BC7}" dt="2024-08-01T23:11:21.189" v="47" actId="20577"/>
          <ac:spMkLst>
            <pc:docMk/>
            <pc:sldMk cId="447968867" sldId="258"/>
            <ac:spMk id="3" creationId="{35B01AB4-8C80-656F-8D63-D9A00F101994}"/>
          </ac:spMkLst>
        </pc:spChg>
      </pc:sldChg>
      <pc:sldChg chg="modSp new">
        <pc:chgData name="Monica DeVidi" userId="S::monica@bchealthycommunities.ca::306b53a4-64e7-4015-8ea2-da913f4e9e6b" providerId="AD" clId="Web-{16F2501A-7B9D-67B8-FA1D-C1EB52219BC7}" dt="2024-08-01T23:10:21.001" v="29" actId="20577"/>
        <pc:sldMkLst>
          <pc:docMk/>
          <pc:sldMk cId="4277770040" sldId="259"/>
        </pc:sldMkLst>
        <pc:spChg chg="mod">
          <ac:chgData name="Monica DeVidi" userId="S::monica@bchealthycommunities.ca::306b53a4-64e7-4015-8ea2-da913f4e9e6b" providerId="AD" clId="Web-{16F2501A-7B9D-67B8-FA1D-C1EB52219BC7}" dt="2024-08-01T23:10:21.001" v="29" actId="20577"/>
          <ac:spMkLst>
            <pc:docMk/>
            <pc:sldMk cId="4277770040" sldId="259"/>
            <ac:spMk id="2" creationId="{276E51A6-2E74-BD1F-6126-F133E8B6ED03}"/>
          </ac:spMkLst>
        </pc:spChg>
      </pc:sldChg>
      <pc:sldChg chg="modSp new">
        <pc:chgData name="Monica DeVidi" userId="S::monica@bchealthycommunities.ca::306b53a4-64e7-4015-8ea2-da913f4e9e6b" providerId="AD" clId="Web-{16F2501A-7B9D-67B8-FA1D-C1EB52219BC7}" dt="2024-08-01T23:11:29.486" v="50" actId="20577"/>
        <pc:sldMkLst>
          <pc:docMk/>
          <pc:sldMk cId="1866154473" sldId="260"/>
        </pc:sldMkLst>
        <pc:spChg chg="mod">
          <ac:chgData name="Monica DeVidi" userId="S::monica@bchealthycommunities.ca::306b53a4-64e7-4015-8ea2-da913f4e9e6b" providerId="AD" clId="Web-{16F2501A-7B9D-67B8-FA1D-C1EB52219BC7}" dt="2024-08-01T23:11:29.486" v="50" actId="20577"/>
          <ac:spMkLst>
            <pc:docMk/>
            <pc:sldMk cId="1866154473" sldId="260"/>
            <ac:spMk id="2" creationId="{C913EC10-C9FB-F2BB-104A-7DA0F0B5512D}"/>
          </ac:spMkLst>
        </pc:spChg>
      </pc:sldChg>
      <pc:sldChg chg="modSp new">
        <pc:chgData name="Monica DeVidi" userId="S::monica@bchealthycommunities.ca::306b53a4-64e7-4015-8ea2-da913f4e9e6b" providerId="AD" clId="Web-{16F2501A-7B9D-67B8-FA1D-C1EB52219BC7}" dt="2024-08-01T23:28:14.783" v="53" actId="20577"/>
        <pc:sldMkLst>
          <pc:docMk/>
          <pc:sldMk cId="4285765671" sldId="261"/>
        </pc:sldMkLst>
        <pc:spChg chg="mod">
          <ac:chgData name="Monica DeVidi" userId="S::monica@bchealthycommunities.ca::306b53a4-64e7-4015-8ea2-da913f4e9e6b" providerId="AD" clId="Web-{16F2501A-7B9D-67B8-FA1D-C1EB52219BC7}" dt="2024-08-01T23:28:14.783" v="53" actId="20577"/>
          <ac:spMkLst>
            <pc:docMk/>
            <pc:sldMk cId="4285765671" sldId="261"/>
            <ac:spMk id="2" creationId="{2ACE46DC-81E0-C33F-BDE7-DE381B963C0C}"/>
          </ac:spMkLst>
        </pc:spChg>
      </pc:sldChg>
    </pc:docChg>
  </pc:docChgLst>
  <pc:docChgLst>
    <pc:chgData name="Monica DeVidi" userId="306b53a4-64e7-4015-8ea2-da913f4e9e6b" providerId="ADAL" clId="{E5186225-8E19-E14B-BC21-55A029E8CAA9}"/>
    <pc:docChg chg="undo custSel addSld delSld modSld">
      <pc:chgData name="Monica DeVidi" userId="306b53a4-64e7-4015-8ea2-da913f4e9e6b" providerId="ADAL" clId="{E5186225-8E19-E14B-BC21-55A029E8CAA9}" dt="2024-08-22T18:47:44.666" v="5188" actId="20577"/>
      <pc:docMkLst>
        <pc:docMk/>
      </pc:docMkLst>
      <pc:sldChg chg="addSp modSp mod">
        <pc:chgData name="Monica DeVidi" userId="306b53a4-64e7-4015-8ea2-da913f4e9e6b" providerId="ADAL" clId="{E5186225-8E19-E14B-BC21-55A029E8CAA9}" dt="2024-08-22T16:03:29.722" v="2130" actId="1076"/>
        <pc:sldMkLst>
          <pc:docMk/>
          <pc:sldMk cId="109857222" sldId="256"/>
        </pc:sldMkLst>
        <pc:spChg chg="mod">
          <ac:chgData name="Monica DeVidi" userId="306b53a4-64e7-4015-8ea2-da913f4e9e6b" providerId="ADAL" clId="{E5186225-8E19-E14B-BC21-55A029E8CAA9}" dt="2024-08-22T15:58:23.187" v="1850" actId="20577"/>
          <ac:spMkLst>
            <pc:docMk/>
            <pc:sldMk cId="109857222" sldId="256"/>
            <ac:spMk id="3" creationId="{00000000-0000-0000-0000-000000000000}"/>
          </ac:spMkLst>
        </pc:spChg>
        <pc:spChg chg="add mod">
          <ac:chgData name="Monica DeVidi" userId="306b53a4-64e7-4015-8ea2-da913f4e9e6b" providerId="ADAL" clId="{E5186225-8E19-E14B-BC21-55A029E8CAA9}" dt="2024-08-22T16:03:29.722" v="2130" actId="1076"/>
          <ac:spMkLst>
            <pc:docMk/>
            <pc:sldMk cId="109857222" sldId="256"/>
            <ac:spMk id="4" creationId="{8825F0AA-1AC0-D7CC-C073-1235F29D2708}"/>
          </ac:spMkLst>
        </pc:spChg>
      </pc:sldChg>
      <pc:sldChg chg="addSp modSp mod modNotesTx">
        <pc:chgData name="Monica DeVidi" userId="306b53a4-64e7-4015-8ea2-da913f4e9e6b" providerId="ADAL" clId="{E5186225-8E19-E14B-BC21-55A029E8CAA9}" dt="2024-08-22T18:47:44.666" v="5188" actId="20577"/>
        <pc:sldMkLst>
          <pc:docMk/>
          <pc:sldMk cId="222922488" sldId="257"/>
        </pc:sldMkLst>
        <pc:spChg chg="mod">
          <ac:chgData name="Monica DeVidi" userId="306b53a4-64e7-4015-8ea2-da913f4e9e6b" providerId="ADAL" clId="{E5186225-8E19-E14B-BC21-55A029E8CAA9}" dt="2024-08-22T16:06:01.704" v="2194" actId="2710"/>
          <ac:spMkLst>
            <pc:docMk/>
            <pc:sldMk cId="222922488" sldId="257"/>
            <ac:spMk id="3" creationId="{366469A3-6558-6A0E-794B-44A447444F0F}"/>
          </ac:spMkLst>
        </pc:spChg>
        <pc:spChg chg="add mod">
          <ac:chgData name="Monica DeVidi" userId="306b53a4-64e7-4015-8ea2-da913f4e9e6b" providerId="ADAL" clId="{E5186225-8E19-E14B-BC21-55A029E8CAA9}" dt="2024-08-22T16:05:44.961" v="2193" actId="20577"/>
          <ac:spMkLst>
            <pc:docMk/>
            <pc:sldMk cId="222922488" sldId="257"/>
            <ac:spMk id="4" creationId="{EA40C6A8-6AC8-8DAA-3F76-9049BA0DF383}"/>
          </ac:spMkLst>
        </pc:spChg>
      </pc:sldChg>
      <pc:sldChg chg="addSp modSp mod">
        <pc:chgData name="Monica DeVidi" userId="306b53a4-64e7-4015-8ea2-da913f4e9e6b" providerId="ADAL" clId="{E5186225-8E19-E14B-BC21-55A029E8CAA9}" dt="2024-08-22T17:41:44.966" v="4729" actId="20577"/>
        <pc:sldMkLst>
          <pc:docMk/>
          <pc:sldMk cId="447968867" sldId="258"/>
        </pc:sldMkLst>
        <pc:spChg chg="mod">
          <ac:chgData name="Monica DeVidi" userId="306b53a4-64e7-4015-8ea2-da913f4e9e6b" providerId="ADAL" clId="{E5186225-8E19-E14B-BC21-55A029E8CAA9}" dt="2024-08-22T17:13:38.787" v="2846" actId="20577"/>
          <ac:spMkLst>
            <pc:docMk/>
            <pc:sldMk cId="447968867" sldId="258"/>
            <ac:spMk id="2" creationId="{3CCEBA67-71EE-A734-DD91-DE1D4D524600}"/>
          </ac:spMkLst>
        </pc:spChg>
        <pc:spChg chg="mod">
          <ac:chgData name="Monica DeVidi" userId="306b53a4-64e7-4015-8ea2-da913f4e9e6b" providerId="ADAL" clId="{E5186225-8E19-E14B-BC21-55A029E8CAA9}" dt="2024-08-22T17:40:51.893" v="4715" actId="20577"/>
          <ac:spMkLst>
            <pc:docMk/>
            <pc:sldMk cId="447968867" sldId="258"/>
            <ac:spMk id="3" creationId="{35B01AB4-8C80-656F-8D63-D9A00F101994}"/>
          </ac:spMkLst>
        </pc:spChg>
        <pc:spChg chg="add mod">
          <ac:chgData name="Monica DeVidi" userId="306b53a4-64e7-4015-8ea2-da913f4e9e6b" providerId="ADAL" clId="{E5186225-8E19-E14B-BC21-55A029E8CAA9}" dt="2024-08-22T16:14:01.109" v="2839" actId="20577"/>
          <ac:spMkLst>
            <pc:docMk/>
            <pc:sldMk cId="447968867" sldId="258"/>
            <ac:spMk id="4" creationId="{41043652-55B1-10BB-F6B7-8C26C6C583A7}"/>
          </ac:spMkLst>
        </pc:spChg>
        <pc:spChg chg="add mod">
          <ac:chgData name="Monica DeVidi" userId="306b53a4-64e7-4015-8ea2-da913f4e9e6b" providerId="ADAL" clId="{E5186225-8E19-E14B-BC21-55A029E8CAA9}" dt="2024-08-22T17:41:44.966" v="4729" actId="20577"/>
          <ac:spMkLst>
            <pc:docMk/>
            <pc:sldMk cId="447968867" sldId="258"/>
            <ac:spMk id="5" creationId="{AB5D4CB9-B5F4-AC2C-4F08-25655D6F5723}"/>
          </ac:spMkLst>
        </pc:spChg>
      </pc:sldChg>
      <pc:sldChg chg="modSp mod">
        <pc:chgData name="Monica DeVidi" userId="306b53a4-64e7-4015-8ea2-da913f4e9e6b" providerId="ADAL" clId="{E5186225-8E19-E14B-BC21-55A029E8CAA9}" dt="2024-08-22T17:30:50.795" v="3881" actId="113"/>
        <pc:sldMkLst>
          <pc:docMk/>
          <pc:sldMk cId="4277770040" sldId="259"/>
        </pc:sldMkLst>
        <pc:spChg chg="mod">
          <ac:chgData name="Monica DeVidi" userId="306b53a4-64e7-4015-8ea2-da913f4e9e6b" providerId="ADAL" clId="{E5186225-8E19-E14B-BC21-55A029E8CAA9}" dt="2024-08-22T17:24:43.315" v="3359" actId="20577"/>
          <ac:spMkLst>
            <pc:docMk/>
            <pc:sldMk cId="4277770040" sldId="259"/>
            <ac:spMk id="2" creationId="{276E51A6-2E74-BD1F-6126-F133E8B6ED03}"/>
          </ac:spMkLst>
        </pc:spChg>
        <pc:spChg chg="mod">
          <ac:chgData name="Monica DeVidi" userId="306b53a4-64e7-4015-8ea2-da913f4e9e6b" providerId="ADAL" clId="{E5186225-8E19-E14B-BC21-55A029E8CAA9}" dt="2024-08-22T17:30:50.795" v="3881" actId="113"/>
          <ac:spMkLst>
            <pc:docMk/>
            <pc:sldMk cId="4277770040" sldId="259"/>
            <ac:spMk id="3" creationId="{A0D511D9-5279-0D1F-99D4-E035FCCEF978}"/>
          </ac:spMkLst>
        </pc:spChg>
      </pc:sldChg>
      <pc:sldChg chg="addSp modSp mod">
        <pc:chgData name="Monica DeVidi" userId="306b53a4-64e7-4015-8ea2-da913f4e9e6b" providerId="ADAL" clId="{E5186225-8E19-E14B-BC21-55A029E8CAA9}" dt="2024-08-22T17:27:44.265" v="3645" actId="20577"/>
        <pc:sldMkLst>
          <pc:docMk/>
          <pc:sldMk cId="1866154473" sldId="260"/>
        </pc:sldMkLst>
        <pc:spChg chg="mod">
          <ac:chgData name="Monica DeVidi" userId="306b53a4-64e7-4015-8ea2-da913f4e9e6b" providerId="ADAL" clId="{E5186225-8E19-E14B-BC21-55A029E8CAA9}" dt="2024-08-22T16:07:50.258" v="2287" actId="20577"/>
          <ac:spMkLst>
            <pc:docMk/>
            <pc:sldMk cId="1866154473" sldId="260"/>
            <ac:spMk id="3" creationId="{EF756A82-4E80-ED82-187F-061ABA537632}"/>
          </ac:spMkLst>
        </pc:spChg>
        <pc:spChg chg="add mod">
          <ac:chgData name="Monica DeVidi" userId="306b53a4-64e7-4015-8ea2-da913f4e9e6b" providerId="ADAL" clId="{E5186225-8E19-E14B-BC21-55A029E8CAA9}" dt="2024-08-22T17:27:44.265" v="3645" actId="20577"/>
          <ac:spMkLst>
            <pc:docMk/>
            <pc:sldMk cId="1866154473" sldId="260"/>
            <ac:spMk id="4" creationId="{D7B49230-6565-712C-484B-9B82D8213D9D}"/>
          </ac:spMkLst>
        </pc:spChg>
      </pc:sldChg>
      <pc:sldChg chg="addSp delSp modSp mod">
        <pc:chgData name="Monica DeVidi" userId="306b53a4-64e7-4015-8ea2-da913f4e9e6b" providerId="ADAL" clId="{E5186225-8E19-E14B-BC21-55A029E8CAA9}" dt="2024-08-22T17:23:33.398" v="3348" actId="20577"/>
        <pc:sldMkLst>
          <pc:docMk/>
          <pc:sldMk cId="4285765671" sldId="261"/>
        </pc:sldMkLst>
        <pc:spChg chg="mod">
          <ac:chgData name="Monica DeVidi" userId="306b53a4-64e7-4015-8ea2-da913f4e9e6b" providerId="ADAL" clId="{E5186225-8E19-E14B-BC21-55A029E8CAA9}" dt="2024-08-22T17:23:33.398" v="3348" actId="20577"/>
          <ac:spMkLst>
            <pc:docMk/>
            <pc:sldMk cId="4285765671" sldId="261"/>
            <ac:spMk id="2" creationId="{2ACE46DC-81E0-C33F-BDE7-DE381B963C0C}"/>
          </ac:spMkLst>
        </pc:spChg>
        <pc:spChg chg="del">
          <ac:chgData name="Monica DeVidi" userId="306b53a4-64e7-4015-8ea2-da913f4e9e6b" providerId="ADAL" clId="{E5186225-8E19-E14B-BC21-55A029E8CAA9}" dt="2024-08-22T15:50:14.008" v="1406" actId="931"/>
          <ac:spMkLst>
            <pc:docMk/>
            <pc:sldMk cId="4285765671" sldId="261"/>
            <ac:spMk id="3" creationId="{07F3C038-F04E-05FA-54EE-39EC73E800B0}"/>
          </ac:spMkLst>
        </pc:spChg>
        <pc:spChg chg="add mod">
          <ac:chgData name="Monica DeVidi" userId="306b53a4-64e7-4015-8ea2-da913f4e9e6b" providerId="ADAL" clId="{E5186225-8E19-E14B-BC21-55A029E8CAA9}" dt="2024-08-22T15:57:39.789" v="1841" actId="20577"/>
          <ac:spMkLst>
            <pc:docMk/>
            <pc:sldMk cId="4285765671" sldId="261"/>
            <ac:spMk id="6" creationId="{0F785C63-3266-CAEB-CB1F-C8BCFE258854}"/>
          </ac:spMkLst>
        </pc:spChg>
        <pc:picChg chg="add mod">
          <ac:chgData name="Monica DeVidi" userId="306b53a4-64e7-4015-8ea2-da913f4e9e6b" providerId="ADAL" clId="{E5186225-8E19-E14B-BC21-55A029E8CAA9}" dt="2024-08-22T15:51:29.935" v="1427" actId="1076"/>
          <ac:picMkLst>
            <pc:docMk/>
            <pc:sldMk cId="4285765671" sldId="261"/>
            <ac:picMk id="5" creationId="{B41207BD-0C30-0F20-0C37-126C74F4297C}"/>
          </ac:picMkLst>
        </pc:picChg>
      </pc:sldChg>
      <pc:sldChg chg="addSp modSp new mod">
        <pc:chgData name="Monica DeVidi" userId="306b53a4-64e7-4015-8ea2-da913f4e9e6b" providerId="ADAL" clId="{E5186225-8E19-E14B-BC21-55A029E8CAA9}" dt="2024-08-22T15:53:41.339" v="1512" actId="20577"/>
        <pc:sldMkLst>
          <pc:docMk/>
          <pc:sldMk cId="2357640320" sldId="262"/>
        </pc:sldMkLst>
        <pc:spChg chg="mod">
          <ac:chgData name="Monica DeVidi" userId="306b53a4-64e7-4015-8ea2-da913f4e9e6b" providerId="ADAL" clId="{E5186225-8E19-E14B-BC21-55A029E8CAA9}" dt="2024-08-22T15:04:40.592" v="168" actId="20577"/>
          <ac:spMkLst>
            <pc:docMk/>
            <pc:sldMk cId="2357640320" sldId="262"/>
            <ac:spMk id="2" creationId="{696219B4-1492-EBC1-A834-D9D3690478CC}"/>
          </ac:spMkLst>
        </pc:spChg>
        <pc:spChg chg="add mod">
          <ac:chgData name="Monica DeVidi" userId="306b53a4-64e7-4015-8ea2-da913f4e9e6b" providerId="ADAL" clId="{E5186225-8E19-E14B-BC21-55A029E8CAA9}" dt="2024-08-22T15:53:41.339" v="1512" actId="20577"/>
          <ac:spMkLst>
            <pc:docMk/>
            <pc:sldMk cId="2357640320" sldId="262"/>
            <ac:spMk id="3" creationId="{8671965B-72FB-F63D-DE1F-9C6B9B20E418}"/>
          </ac:spMkLst>
        </pc:spChg>
      </pc:sldChg>
      <pc:sldChg chg="addSp modSp new del mod">
        <pc:chgData name="Monica DeVidi" userId="306b53a4-64e7-4015-8ea2-da913f4e9e6b" providerId="ADAL" clId="{E5186225-8E19-E14B-BC21-55A029E8CAA9}" dt="2024-08-22T17:43:31.939" v="4936" actId="2696"/>
        <pc:sldMkLst>
          <pc:docMk/>
          <pc:sldMk cId="1097270745" sldId="263"/>
        </pc:sldMkLst>
        <pc:spChg chg="mod">
          <ac:chgData name="Monica DeVidi" userId="306b53a4-64e7-4015-8ea2-da913f4e9e6b" providerId="ADAL" clId="{E5186225-8E19-E14B-BC21-55A029E8CAA9}" dt="2024-08-22T15:20:35.405" v="1120" actId="20577"/>
          <ac:spMkLst>
            <pc:docMk/>
            <pc:sldMk cId="1097270745" sldId="263"/>
            <ac:spMk id="2" creationId="{6ABD83D8-CBF1-5715-8AEA-A9D50516F040}"/>
          </ac:spMkLst>
        </pc:spChg>
        <pc:spChg chg="add mod">
          <ac:chgData name="Monica DeVidi" userId="306b53a4-64e7-4015-8ea2-da913f4e9e6b" providerId="ADAL" clId="{E5186225-8E19-E14B-BC21-55A029E8CAA9}" dt="2024-08-22T16:04:22.980" v="2134" actId="20577"/>
          <ac:spMkLst>
            <pc:docMk/>
            <pc:sldMk cId="1097270745" sldId="263"/>
            <ac:spMk id="3" creationId="{C6C26F18-4558-FC76-8C2A-B7999EC86305}"/>
          </ac:spMkLst>
        </pc:spChg>
      </pc:sldChg>
      <pc:sldChg chg="delSp modSp new mod">
        <pc:chgData name="Monica DeVidi" userId="306b53a4-64e7-4015-8ea2-da913f4e9e6b" providerId="ADAL" clId="{E5186225-8E19-E14B-BC21-55A029E8CAA9}" dt="2024-08-22T15:25:19.180" v="1405" actId="1076"/>
        <pc:sldMkLst>
          <pc:docMk/>
          <pc:sldMk cId="1238392709" sldId="264"/>
        </pc:sldMkLst>
        <pc:spChg chg="del mod">
          <ac:chgData name="Monica DeVidi" userId="306b53a4-64e7-4015-8ea2-da913f4e9e6b" providerId="ADAL" clId="{E5186225-8E19-E14B-BC21-55A029E8CAA9}" dt="2024-08-22T15:24:34.591" v="1395" actId="478"/>
          <ac:spMkLst>
            <pc:docMk/>
            <pc:sldMk cId="1238392709" sldId="264"/>
            <ac:spMk id="2" creationId="{E78349C8-28C4-1411-EC56-6B390553217E}"/>
          </ac:spMkLst>
        </pc:spChg>
        <pc:spChg chg="mod">
          <ac:chgData name="Monica DeVidi" userId="306b53a4-64e7-4015-8ea2-da913f4e9e6b" providerId="ADAL" clId="{E5186225-8E19-E14B-BC21-55A029E8CAA9}" dt="2024-08-22T15:25:19.180" v="1405" actId="1076"/>
          <ac:spMkLst>
            <pc:docMk/>
            <pc:sldMk cId="1238392709" sldId="264"/>
            <ac:spMk id="3" creationId="{C2E85878-96C8-ED22-223B-438E3BBF1FD1}"/>
          </ac:spMkLst>
        </pc:spChg>
      </pc:sldChg>
      <pc:sldChg chg="addSp modSp new mod">
        <pc:chgData name="Monica DeVidi" userId="306b53a4-64e7-4015-8ea2-da913f4e9e6b" providerId="ADAL" clId="{E5186225-8E19-E14B-BC21-55A029E8CAA9}" dt="2024-08-22T17:40:06.327" v="4704" actId="20577"/>
        <pc:sldMkLst>
          <pc:docMk/>
          <pc:sldMk cId="3354624936" sldId="265"/>
        </pc:sldMkLst>
        <pc:spChg chg="mod">
          <ac:chgData name="Monica DeVidi" userId="306b53a4-64e7-4015-8ea2-da913f4e9e6b" providerId="ADAL" clId="{E5186225-8E19-E14B-BC21-55A029E8CAA9}" dt="2024-08-22T17:32:00.812" v="3897" actId="20577"/>
          <ac:spMkLst>
            <pc:docMk/>
            <pc:sldMk cId="3354624936" sldId="265"/>
            <ac:spMk id="2" creationId="{410FB098-49BF-AC92-ACE1-FF1611482BD7}"/>
          </ac:spMkLst>
        </pc:spChg>
        <pc:spChg chg="mod">
          <ac:chgData name="Monica DeVidi" userId="306b53a4-64e7-4015-8ea2-da913f4e9e6b" providerId="ADAL" clId="{E5186225-8E19-E14B-BC21-55A029E8CAA9}" dt="2024-08-22T17:40:06.327" v="4704" actId="20577"/>
          <ac:spMkLst>
            <pc:docMk/>
            <pc:sldMk cId="3354624936" sldId="265"/>
            <ac:spMk id="3" creationId="{F5447CA9-BC43-818A-9441-289B26DB6F1A}"/>
          </ac:spMkLst>
        </pc:spChg>
        <pc:spChg chg="add mod">
          <ac:chgData name="Monica DeVidi" userId="306b53a4-64e7-4015-8ea2-da913f4e9e6b" providerId="ADAL" clId="{E5186225-8E19-E14B-BC21-55A029E8CAA9}" dt="2024-08-22T17:38:09.034" v="4700" actId="20577"/>
          <ac:spMkLst>
            <pc:docMk/>
            <pc:sldMk cId="3354624936" sldId="265"/>
            <ac:spMk id="4" creationId="{384E972A-888B-CC11-2E60-F758AD9358BA}"/>
          </ac:spMkLst>
        </pc:spChg>
      </pc:sldChg>
      <pc:sldChg chg="modSp new mod">
        <pc:chgData name="Monica DeVidi" userId="306b53a4-64e7-4015-8ea2-da913f4e9e6b" providerId="ADAL" clId="{E5186225-8E19-E14B-BC21-55A029E8CAA9}" dt="2024-08-22T17:43:16.775" v="4935" actId="20577"/>
        <pc:sldMkLst>
          <pc:docMk/>
          <pc:sldMk cId="2055960519" sldId="266"/>
        </pc:sldMkLst>
        <pc:spChg chg="mod">
          <ac:chgData name="Monica DeVidi" userId="306b53a4-64e7-4015-8ea2-da913f4e9e6b" providerId="ADAL" clId="{E5186225-8E19-E14B-BC21-55A029E8CAA9}" dt="2024-08-22T17:41:56.843" v="4734" actId="20577"/>
          <ac:spMkLst>
            <pc:docMk/>
            <pc:sldMk cId="2055960519" sldId="266"/>
            <ac:spMk id="2" creationId="{A745E667-93E1-593D-8A76-4CE457786596}"/>
          </ac:spMkLst>
        </pc:spChg>
        <pc:spChg chg="mod">
          <ac:chgData name="Monica DeVidi" userId="306b53a4-64e7-4015-8ea2-da913f4e9e6b" providerId="ADAL" clId="{E5186225-8E19-E14B-BC21-55A029E8CAA9}" dt="2024-08-22T17:43:16.775" v="4935" actId="20577"/>
          <ac:spMkLst>
            <pc:docMk/>
            <pc:sldMk cId="2055960519" sldId="266"/>
            <ac:spMk id="3" creationId="{B30BC896-0A24-AE90-34B4-87112BF0B71E}"/>
          </ac:spMkLst>
        </pc:spChg>
      </pc:sldChg>
    </pc:docChg>
  </pc:docChgLst>
  <pc:docChgLst>
    <pc:chgData name="Monica DeVidi" userId="S::monica@bchealthycommunities.ca::306b53a4-64e7-4015-8ea2-da913f4e9e6b" providerId="AD" clId="Web-{1848ECFE-600F-9FB3-0B8F-8DC2BDF4F99C}"/>
    <pc:docChg chg="modSld">
      <pc:chgData name="Monica DeVidi" userId="S::monica@bchealthycommunities.ca::306b53a4-64e7-4015-8ea2-da913f4e9e6b" providerId="AD" clId="Web-{1848ECFE-600F-9FB3-0B8F-8DC2BDF4F99C}" dt="2024-08-21T16:04:33.465" v="82" actId="20577"/>
      <pc:docMkLst>
        <pc:docMk/>
      </pc:docMkLst>
      <pc:sldChg chg="modSp">
        <pc:chgData name="Monica DeVidi" userId="S::monica@bchealthycommunities.ca::306b53a4-64e7-4015-8ea2-da913f4e9e6b" providerId="AD" clId="Web-{1848ECFE-600F-9FB3-0B8F-8DC2BDF4F99C}" dt="2024-08-21T15:59:20.856" v="72" actId="20577"/>
        <pc:sldMkLst>
          <pc:docMk/>
          <pc:sldMk cId="109857222" sldId="256"/>
        </pc:sldMkLst>
        <pc:spChg chg="mod">
          <ac:chgData name="Monica DeVidi" userId="S::monica@bchealthycommunities.ca::306b53a4-64e7-4015-8ea2-da913f4e9e6b" providerId="AD" clId="Web-{1848ECFE-600F-9FB3-0B8F-8DC2BDF4F99C}" dt="2024-08-21T15:58:57.106" v="67" actId="20577"/>
          <ac:spMkLst>
            <pc:docMk/>
            <pc:sldMk cId="109857222" sldId="256"/>
            <ac:spMk id="2" creationId="{00000000-0000-0000-0000-000000000000}"/>
          </ac:spMkLst>
        </pc:spChg>
        <pc:spChg chg="mod">
          <ac:chgData name="Monica DeVidi" userId="S::monica@bchealthycommunities.ca::306b53a4-64e7-4015-8ea2-da913f4e9e6b" providerId="AD" clId="Web-{1848ECFE-600F-9FB3-0B8F-8DC2BDF4F99C}" dt="2024-08-21T15:59:20.856" v="72" actId="20577"/>
          <ac:spMkLst>
            <pc:docMk/>
            <pc:sldMk cId="109857222" sldId="256"/>
            <ac:spMk id="3" creationId="{00000000-0000-0000-0000-000000000000}"/>
          </ac:spMkLst>
        </pc:spChg>
      </pc:sldChg>
      <pc:sldChg chg="modSp modNotes">
        <pc:chgData name="Monica DeVidi" userId="S::monica@bchealthycommunities.ca::306b53a4-64e7-4015-8ea2-da913f4e9e6b" providerId="AD" clId="Web-{1848ECFE-600F-9FB3-0B8F-8DC2BDF4F99C}" dt="2024-08-19T20:09:11.181" v="40"/>
        <pc:sldMkLst>
          <pc:docMk/>
          <pc:sldMk cId="222922488" sldId="257"/>
        </pc:sldMkLst>
        <pc:spChg chg="mod">
          <ac:chgData name="Monica DeVidi" userId="S::monica@bchealthycommunities.ca::306b53a4-64e7-4015-8ea2-da913f4e9e6b" providerId="AD" clId="Web-{1848ECFE-600F-9FB3-0B8F-8DC2BDF4F99C}" dt="2024-08-19T20:06:45.037" v="15" actId="20577"/>
          <ac:spMkLst>
            <pc:docMk/>
            <pc:sldMk cId="222922488" sldId="257"/>
            <ac:spMk id="3" creationId="{366469A3-6558-6A0E-794B-44A447444F0F}"/>
          </ac:spMkLst>
        </pc:spChg>
      </pc:sldChg>
      <pc:sldChg chg="modSp">
        <pc:chgData name="Monica DeVidi" userId="S::monica@bchealthycommunities.ca::306b53a4-64e7-4015-8ea2-da913f4e9e6b" providerId="AD" clId="Web-{1848ECFE-600F-9FB3-0B8F-8DC2BDF4F99C}" dt="2024-08-21T16:04:33.465" v="82" actId="20577"/>
        <pc:sldMkLst>
          <pc:docMk/>
          <pc:sldMk cId="4277770040" sldId="259"/>
        </pc:sldMkLst>
        <pc:spChg chg="mod">
          <ac:chgData name="Monica DeVidi" userId="S::monica@bchealthycommunities.ca::306b53a4-64e7-4015-8ea2-da913f4e9e6b" providerId="AD" clId="Web-{1848ECFE-600F-9FB3-0B8F-8DC2BDF4F99C}" dt="2024-08-21T16:04:33.465" v="82" actId="20577"/>
          <ac:spMkLst>
            <pc:docMk/>
            <pc:sldMk cId="4277770040" sldId="259"/>
            <ac:spMk id="3" creationId="{A0D511D9-5279-0D1F-99D4-E035FCCEF978}"/>
          </ac:spMkLst>
        </pc:spChg>
      </pc:sldChg>
      <pc:sldChg chg="modSp">
        <pc:chgData name="Monica DeVidi" userId="S::monica@bchealthycommunities.ca::306b53a4-64e7-4015-8ea2-da913f4e9e6b" providerId="AD" clId="Web-{1848ECFE-600F-9FB3-0B8F-8DC2BDF4F99C}" dt="2024-08-20T15:02:53.959" v="57" actId="20577"/>
        <pc:sldMkLst>
          <pc:docMk/>
          <pc:sldMk cId="1866154473" sldId="260"/>
        </pc:sldMkLst>
        <pc:spChg chg="mod">
          <ac:chgData name="Monica DeVidi" userId="S::monica@bchealthycommunities.ca::306b53a4-64e7-4015-8ea2-da913f4e9e6b" providerId="AD" clId="Web-{1848ECFE-600F-9FB3-0B8F-8DC2BDF4F99C}" dt="2024-08-20T15:02:53.959" v="57" actId="20577"/>
          <ac:spMkLst>
            <pc:docMk/>
            <pc:sldMk cId="1866154473" sldId="260"/>
            <ac:spMk id="3" creationId="{EF756A82-4E80-ED82-187F-061ABA53763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E3417C-BE04-4744-ABAF-737C4DA8A524}" type="datetimeFigureOut">
              <a:t>9/18/24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FBB040-F303-4E99-857E-B0302A0586C7}" type="slidenum">
              <a:t>‹#›</a:t>
            </a:fld>
            <a:endParaRPr lang="en-US"/>
          </a:p>
        </p:txBody>
      </p:sp>
    </p:spTree>
    <p:extLst>
      <p:ext uri="{BB962C8B-B14F-4D97-AF65-F5344CB8AC3E}">
        <p14:creationId xmlns:p14="http://schemas.microsoft.com/office/powerpoint/2010/main" val="2450591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2.gov.bc.ca/gov/content/environment/climate-change/data/provincial-inventory#:~:text=In%202019%2C%20British%20Columbia's%20gross,for%20our%20emission%20reduction%20target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env.gov.bc.ca/soe/indicators/sustainability/ghg-emissions.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Children's Safety: </a:t>
            </a:r>
          </a:p>
          <a:p>
            <a:r>
              <a:rPr lang="en-US" dirty="0"/>
              <a:t>The ultimate goal is Vision Zero, which would see no fatalities or serious injuries resulting from collisions or crashes on the road. Increased car use makes school zones congested and less safe for children. Congestion and unsafe driver </a:t>
            </a:r>
            <a:r>
              <a:rPr lang="en-US" dirty="0" err="1"/>
              <a:t>behaviours</a:t>
            </a:r>
            <a:r>
              <a:rPr lang="en-US" dirty="0"/>
              <a:t> are common around schools during bell times. It shouldn’t take a death for measures to be taken to make school zones safe. We need preventative measures in place. </a:t>
            </a:r>
          </a:p>
          <a:p>
            <a:endParaRPr lang="en-US" dirty="0">
              <a:cs typeface="Calibri"/>
            </a:endParaRPr>
          </a:p>
          <a:p>
            <a:r>
              <a:rPr lang="en-US" b="1" dirty="0">
                <a:cs typeface="Calibri"/>
              </a:rPr>
              <a:t>Children's Health: </a:t>
            </a:r>
          </a:p>
          <a:p>
            <a:pPr algn="l" rtl="0" fontAlgn="base"/>
            <a:r>
              <a:rPr lang="en-US" sz="1800" b="0" i="0" dirty="0">
                <a:solidFill>
                  <a:srgbClr val="000000"/>
                </a:solidFill>
                <a:effectLst/>
                <a:latin typeface="Calibri" panose="020F0502020204030204" pitchFamily="34" charset="0"/>
              </a:rPr>
              <a:t>2020 ParticipACTION Report Card on Physical Activity for Children and Youth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Based on parent- and self-reported data for 5- to 19-year-olds in Canada </a:t>
            </a:r>
            <a:endParaRPr lang="en-US" b="0" i="0" dirty="0">
              <a:solidFill>
                <a:srgbClr val="000000"/>
              </a:solidFill>
              <a:effectLst/>
              <a:latin typeface="Segoe UI" panose="020B0502040204020203" pitchFamily="34" charset="0"/>
            </a:endParaRPr>
          </a:p>
          <a:p>
            <a:pPr marL="742950" lvl="1"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School Travel  </a:t>
            </a:r>
          </a:p>
          <a:p>
            <a:pPr marL="742950" lvl="1"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21% typically use active modes  </a:t>
            </a:r>
          </a:p>
          <a:p>
            <a:pPr marL="742950" lvl="1"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63% use inactive modes  </a:t>
            </a:r>
          </a:p>
          <a:p>
            <a:pPr marL="742950" lvl="1"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16% use a combination of active and inactive modes (2014-16 CANPLAY, CFLRI). </a:t>
            </a:r>
          </a:p>
          <a:p>
            <a:pPr marL="0" lvl="0" indent="0" algn="l" rtl="0" fontAlgn="base">
              <a:buFont typeface="Arial" panose="020B0604020202020204" pitchFamily="34" charset="0"/>
              <a:buNone/>
            </a:pPr>
            <a:r>
              <a:rPr lang="en-US" sz="1800" b="0" i="0" dirty="0">
                <a:solidFill>
                  <a:srgbClr val="000000"/>
                </a:solidFill>
                <a:effectLst/>
                <a:latin typeface="Calibri" panose="020F0502020204030204" pitchFamily="34" charset="0"/>
              </a:rPr>
              <a:t>Quotes from BCHC/VCH Child and Youth Mental Wellbeing Resources: Protective Factor Play https://</a:t>
            </a:r>
            <a:r>
              <a:rPr lang="en-US" sz="1800" b="0" i="0" dirty="0" err="1">
                <a:solidFill>
                  <a:srgbClr val="000000"/>
                </a:solidFill>
                <a:effectLst/>
                <a:latin typeface="Calibri" panose="020F0502020204030204" pitchFamily="34" charset="0"/>
              </a:rPr>
              <a:t>bchealthycommunities.ca</a:t>
            </a:r>
            <a:r>
              <a:rPr lang="en-US" sz="1800" b="0" i="0" dirty="0">
                <a:solidFill>
                  <a:srgbClr val="000000"/>
                </a:solidFill>
                <a:effectLst/>
                <a:latin typeface="Calibri" panose="020F0502020204030204" pitchFamily="34" charset="0"/>
              </a:rPr>
              <a:t>/wp-content/uploads/2024/03/CYMW_Play_2.pdf </a:t>
            </a:r>
          </a:p>
          <a:p>
            <a:pPr marL="0" lvl="0" indent="0" algn="l" rtl="0" fontAlgn="base">
              <a:buFont typeface="Arial" panose="020B0604020202020204" pitchFamily="34" charset="0"/>
              <a:buNone/>
            </a:pPr>
            <a:r>
              <a:rPr lang="en-US" sz="1800" b="0" i="0" dirty="0">
                <a:solidFill>
                  <a:srgbClr val="000000"/>
                </a:solidFill>
                <a:effectLst/>
                <a:latin typeface="Calibri" panose="020F0502020204030204" pitchFamily="34" charset="0"/>
              </a:rPr>
              <a:t>“</a:t>
            </a:r>
            <a:r>
              <a:rPr lang="en-CA" sz="2800" dirty="0"/>
              <a:t>Compared to previous generations, children have smaller home ranges (the distance they can travel away from their home on their own during outdoor play).There has also been a decrease in active modes of travel to school over time. The average grade for Active Transportation for children on the Canadian Physical Activity report card since 2010 has been a D.” </a:t>
            </a:r>
          </a:p>
          <a:p>
            <a:pPr marL="0" lvl="0" indent="0"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a:p>
            <a:pPr marL="0" lvl="0" indent="0" algn="l" rtl="0" fontAlgn="base">
              <a:buFont typeface="Arial" panose="020B0604020202020204" pitchFamily="34" charset="0"/>
              <a:buNone/>
            </a:pPr>
            <a:r>
              <a:rPr lang="en-US" sz="1800" b="0" i="0" dirty="0">
                <a:solidFill>
                  <a:srgbClr val="000000"/>
                </a:solidFill>
                <a:effectLst/>
                <a:latin typeface="Calibri" panose="020F0502020204030204" pitchFamily="34" charset="0"/>
              </a:rPr>
              <a:t>“</a:t>
            </a:r>
            <a:r>
              <a:rPr lang="en-CA" sz="2800" dirty="0"/>
              <a:t>Parents and children who use active modes of travel report more positive emotions than passive travelers. Providing more independent mobility options for diverse community members, including children, is a planning strategy that will lead to happier cities.”</a:t>
            </a:r>
          </a:p>
          <a:p>
            <a:pPr marL="0" lvl="0" indent="0" algn="l" rtl="0" fontAlgn="base">
              <a:buFont typeface="Arial" panose="020B0604020202020204" pitchFamily="34" charset="0"/>
              <a:buNone/>
            </a:pPr>
            <a:endParaRPr lang="en-CA" sz="2800" b="0" i="0" dirty="0">
              <a:solidFill>
                <a:srgbClr val="000000"/>
              </a:solidFill>
              <a:effectLst/>
              <a:latin typeface="Calibri" panose="020F0502020204030204" pitchFamily="34" charset="0"/>
            </a:endParaRPr>
          </a:p>
          <a:p>
            <a:pPr marL="0" lvl="0" indent="0" algn="l" rtl="0" fontAlgn="base">
              <a:buFont typeface="Arial" panose="020B0604020202020204" pitchFamily="34" charset="0"/>
              <a:buNone/>
            </a:pPr>
            <a:r>
              <a:rPr lang="en-CA" sz="2800" b="0" i="0" dirty="0">
                <a:solidFill>
                  <a:srgbClr val="000000"/>
                </a:solidFill>
                <a:effectLst/>
                <a:latin typeface="Calibri" panose="020F0502020204030204" pitchFamily="34" charset="0"/>
              </a:rPr>
              <a:t>“</a:t>
            </a:r>
            <a:r>
              <a:rPr lang="en-CA" sz="2800" dirty="0"/>
              <a:t>Time Outdoors: Exposure to natural environments benefits the mental well-being of all age groups, reducing blood pressure, reducing the production of stress hormones, and increasing feelings of calm and improved mood. It is also associated with lower levels of aggression, anger, stress, anxiety, and improved life satisfaction.” </a:t>
            </a:r>
          </a:p>
          <a:p>
            <a:pPr marL="0" lvl="0" indent="0" algn="l" rtl="0" fontAlgn="base">
              <a:buFont typeface="Arial" panose="020B0604020202020204" pitchFamily="34" charset="0"/>
              <a:buNone/>
            </a:pPr>
            <a:endParaRPr lang="en-US" sz="1800" b="1" i="0" dirty="0">
              <a:solidFill>
                <a:srgbClr val="000000"/>
              </a:solidFill>
              <a:effectLst/>
              <a:latin typeface="Calibri" panose="020F0502020204030204" pitchFamily="34" charset="0"/>
            </a:endParaRPr>
          </a:p>
          <a:p>
            <a:pPr marL="0" lvl="0" indent="0" algn="l" rtl="0" fontAlgn="base">
              <a:buFont typeface="Arial" panose="020B0604020202020204" pitchFamily="34" charset="0"/>
              <a:buNone/>
            </a:pPr>
            <a:r>
              <a:rPr lang="en-US" sz="1800" b="1" i="0" dirty="0">
                <a:solidFill>
                  <a:srgbClr val="000000"/>
                </a:solidFill>
                <a:effectLst/>
                <a:latin typeface="Calibri" panose="020F0502020204030204" pitchFamily="34" charset="0"/>
              </a:rPr>
              <a:t>The Environment: </a:t>
            </a:r>
          </a:p>
          <a:p>
            <a:pPr algn="l" rtl="0" fontAlgn="base"/>
            <a:r>
              <a:rPr lang="en-US" sz="1800" b="0" i="0" u="sng" strike="noStrike" dirty="0">
                <a:solidFill>
                  <a:schemeClr val="tx2">
                    <a:lumMod val="90000"/>
                    <a:lumOff val="10000"/>
                  </a:schemeClr>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Provincial greenhouse gas emissions inventory</a:t>
            </a:r>
            <a:r>
              <a:rPr lang="en-US" sz="1800" b="0" i="0" dirty="0">
                <a:solidFill>
                  <a:schemeClr val="tx2">
                    <a:lumMod val="90000"/>
                    <a:lumOff val="10000"/>
                  </a:schemeClr>
                </a:solidFill>
                <a:effectLst/>
                <a:latin typeface="Calibri" panose="020F0502020204030204" pitchFamily="34" charset="0"/>
              </a:rPr>
              <a:t> </a:t>
            </a:r>
            <a:endParaRPr lang="en-US" sz="2800" b="0" i="0" dirty="0">
              <a:solidFill>
                <a:schemeClr val="tx2">
                  <a:lumMod val="90000"/>
                  <a:lumOff val="10000"/>
                </a:schemeClr>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British Columbia’s gross GHG emissions were 68.6 MtCO</a:t>
            </a:r>
            <a:r>
              <a:rPr lang="en-US" sz="1800" b="0" i="0" baseline="-25000" dirty="0">
                <a:solidFill>
                  <a:srgbClr val="000000"/>
                </a:solidFill>
                <a:effectLst/>
                <a:latin typeface="Calibri" panose="020F0502020204030204" pitchFamily="34" charset="0"/>
              </a:rPr>
              <a:t>2</a:t>
            </a:r>
            <a:r>
              <a:rPr lang="en-US" sz="1800" b="0" i="0" dirty="0">
                <a:solidFill>
                  <a:srgbClr val="000000"/>
                </a:solidFill>
                <a:effectLst/>
                <a:latin typeface="Calibri" panose="020F0502020204030204" pitchFamily="34" charset="0"/>
              </a:rPr>
              <a:t>e in 2019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increase of 5% from 2007, the baseline year for our emission reduction targets </a:t>
            </a:r>
          </a:p>
          <a:p>
            <a:pPr algn="l" rtl="0" fontAlgn="base">
              <a:buFont typeface="Arial" panose="020B0604020202020204" pitchFamily="34" charset="0"/>
              <a:buChar char="•"/>
            </a:pPr>
            <a:r>
              <a:rPr lang="en-US" sz="1800" b="1" i="0" dirty="0">
                <a:solidFill>
                  <a:srgbClr val="000000"/>
                </a:solidFill>
                <a:effectLst/>
                <a:latin typeface="Calibri" panose="020F0502020204030204" pitchFamily="34" charset="0"/>
              </a:rPr>
              <a:t>Emission reduction targets:</a:t>
            </a:r>
            <a:r>
              <a:rPr lang="en-US" sz="1800" b="0" i="0" dirty="0">
                <a:solidFill>
                  <a:srgbClr val="000000"/>
                </a:solidFill>
                <a:effectLst/>
                <a:latin typeface="Calibri" panose="020F0502020204030204" pitchFamily="34" charset="0"/>
              </a:rPr>
              <a:t> 16% decrease below 2007 levels by 2025, 40% by 2030, 60% by 2040, and 80% by 2050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The</a:t>
            </a:r>
            <a:r>
              <a:rPr lang="en-US" sz="1800" b="1" i="0" dirty="0">
                <a:solidFill>
                  <a:srgbClr val="000000"/>
                </a:solidFill>
                <a:effectLst/>
                <a:latin typeface="Calibri" panose="020F0502020204030204" pitchFamily="34" charset="0"/>
              </a:rPr>
              <a:t> </a:t>
            </a:r>
            <a:r>
              <a:rPr lang="en-US" sz="1800" b="1" i="0" u="sng" strike="noStrike" dirty="0">
                <a:solidFill>
                  <a:schemeClr val="tx2">
                    <a:lumMod val="90000"/>
                    <a:lumOff val="10000"/>
                  </a:schemeClr>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transportation sector</a:t>
            </a:r>
            <a:r>
              <a:rPr lang="en-US" sz="1800" b="0" i="0" dirty="0">
                <a:solidFill>
                  <a:schemeClr val="tx2">
                    <a:lumMod val="90000"/>
                    <a:lumOff val="10000"/>
                  </a:schemeClr>
                </a:solidFill>
                <a:effectLst/>
                <a:latin typeface="Calibri" panose="020F0502020204030204" pitchFamily="34" charset="0"/>
              </a:rPr>
              <a:t> produces </a:t>
            </a:r>
            <a:r>
              <a:rPr lang="en-US" sz="1800" b="0" i="0" dirty="0">
                <a:solidFill>
                  <a:srgbClr val="000000"/>
                </a:solidFill>
                <a:effectLst/>
                <a:latin typeface="Calibri" panose="020F0502020204030204" pitchFamily="34" charset="0"/>
              </a:rPr>
              <a:t>the largest amount of GHG emissions in BC </a:t>
            </a:r>
          </a:p>
          <a:p>
            <a:pPr algn="l" rtl="0" fontAlgn="base">
              <a:buFont typeface="Arial" panose="020B0604020202020204" pitchFamily="34" charset="0"/>
              <a:buChar char="•"/>
            </a:pPr>
            <a:r>
              <a:rPr lang="en-US" sz="1800" b="1" i="0" dirty="0">
                <a:solidFill>
                  <a:srgbClr val="000000"/>
                </a:solidFill>
                <a:effectLst/>
                <a:latin typeface="Calibri" panose="020F0502020204030204" pitchFamily="34" charset="0"/>
              </a:rPr>
              <a:t>Passenger transport</a:t>
            </a:r>
            <a:r>
              <a:rPr lang="en-US" sz="1800" b="0" i="0" dirty="0">
                <a:solidFill>
                  <a:srgbClr val="000000"/>
                </a:solidFill>
                <a:effectLst/>
                <a:latin typeface="Calibri" panose="020F0502020204030204" pitchFamily="34" charset="0"/>
              </a:rPr>
              <a:t> (cars, trucks, motorcycles) </a:t>
            </a:r>
            <a:r>
              <a:rPr lang="en-US" sz="1800" b="1" i="0" dirty="0">
                <a:solidFill>
                  <a:srgbClr val="000000"/>
                </a:solidFill>
                <a:effectLst/>
                <a:latin typeface="Calibri" panose="020F0502020204030204" pitchFamily="34" charset="0"/>
              </a:rPr>
              <a:t>and freight transport</a:t>
            </a:r>
            <a:r>
              <a:rPr lang="en-US" sz="1800" b="0" i="0" dirty="0">
                <a:solidFill>
                  <a:srgbClr val="000000"/>
                </a:solidFill>
                <a:effectLst/>
                <a:latin typeface="Calibri" panose="020F0502020204030204" pitchFamily="34" charset="0"/>
              </a:rPr>
              <a:t> (heavy duty trucks and rail) produce the most emissions within the transportation sector </a:t>
            </a: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US" sz="1800" b="1" i="0">
                <a:solidFill>
                  <a:srgbClr val="000000"/>
                </a:solidFill>
                <a:effectLst/>
                <a:latin typeface="Calibri" panose="020F0502020204030204" pitchFamily="34" charset="0"/>
              </a:rPr>
              <a:t>Air Quality:</a:t>
            </a:r>
            <a:endParaRPr lang="en-US" sz="1800" b="1"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Use of private vehicles for school drop-off significantly increases air pollution around schools, regardless of background conditions. Overall, increased vehicle traffic during school drop-off times increases congestion and the risk of negative health outcomes from air pollution emissions by increasing the ambient concentrations at the school site (Adams &amp; </a:t>
            </a:r>
            <a:r>
              <a:rPr lang="en-US" sz="1800" b="0" i="0" dirty="0" err="1">
                <a:solidFill>
                  <a:srgbClr val="000000"/>
                </a:solidFill>
                <a:effectLst/>
                <a:latin typeface="Calibri" panose="020F0502020204030204" pitchFamily="34" charset="0"/>
              </a:rPr>
              <a:t>Requia</a:t>
            </a:r>
            <a:r>
              <a:rPr lang="en-US" sz="1800" b="0" i="0" dirty="0">
                <a:solidFill>
                  <a:srgbClr val="000000"/>
                </a:solidFill>
                <a:effectLst/>
                <a:latin typeface="Calibri" panose="020F0502020204030204" pitchFamily="34" charset="0"/>
              </a:rPr>
              <a:t>, 2017).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Studies have identified that children suffer many negative health effects from air pollution exposure, which include respiratory health issues and allergic reactions (</a:t>
            </a:r>
            <a:r>
              <a:rPr lang="en-US" sz="1800" b="0" i="0" dirty="0" err="1">
                <a:solidFill>
                  <a:srgbClr val="000000"/>
                </a:solidFill>
                <a:effectLst/>
                <a:latin typeface="Calibri" panose="020F0502020204030204" pitchFamily="34" charset="0"/>
              </a:rPr>
              <a:t>Kelishadi</a:t>
            </a:r>
            <a:r>
              <a:rPr lang="en-US" sz="1800" b="0" i="0" dirty="0">
                <a:solidFill>
                  <a:srgbClr val="000000"/>
                </a:solidFill>
                <a:effectLst/>
                <a:latin typeface="Calibri" panose="020F0502020204030204" pitchFamily="34" charset="0"/>
              </a:rPr>
              <a:t> &amp; </a:t>
            </a:r>
            <a:r>
              <a:rPr lang="en-US" sz="1800" b="0" i="0" dirty="0" err="1">
                <a:solidFill>
                  <a:srgbClr val="000000"/>
                </a:solidFill>
                <a:effectLst/>
                <a:latin typeface="Calibri" panose="020F0502020204030204" pitchFamily="34" charset="0"/>
              </a:rPr>
              <a:t>Poursafa</a:t>
            </a:r>
            <a:r>
              <a:rPr lang="en-US" sz="1800" b="0" i="0" dirty="0">
                <a:solidFill>
                  <a:srgbClr val="000000"/>
                </a:solidFill>
                <a:effectLst/>
                <a:latin typeface="Calibri" panose="020F0502020204030204" pitchFamily="34" charset="0"/>
              </a:rPr>
              <a:t>, 2014). • Air pollution exposure can reduce the cognitive development of students (</a:t>
            </a:r>
            <a:r>
              <a:rPr lang="en-US" sz="1800" b="0" i="0" dirty="0" err="1">
                <a:solidFill>
                  <a:srgbClr val="000000"/>
                </a:solidFill>
                <a:effectLst/>
                <a:latin typeface="Calibri" panose="020F0502020204030204" pitchFamily="34" charset="0"/>
              </a:rPr>
              <a:t>Annavarapua</a:t>
            </a:r>
            <a:r>
              <a:rPr lang="en-US" sz="1800" b="0" i="0" dirty="0">
                <a:solidFill>
                  <a:srgbClr val="000000"/>
                </a:solidFill>
                <a:effectLst/>
                <a:latin typeface="Calibri" panose="020F0502020204030204" pitchFamily="34" charset="0"/>
              </a:rPr>
              <a:t> &amp; Kathi, 2016) which can have life-long socio-economic outcomes as low performance at school can lead to poorer well-being later in life (Ross &amp; Van </a:t>
            </a:r>
            <a:r>
              <a:rPr lang="en-US" sz="1800" b="0" i="0" dirty="0" err="1">
                <a:solidFill>
                  <a:srgbClr val="000000"/>
                </a:solidFill>
                <a:effectLst/>
                <a:latin typeface="Calibri" panose="020F0502020204030204" pitchFamily="34" charset="0"/>
              </a:rPr>
              <a:t>Willigen</a:t>
            </a:r>
            <a:r>
              <a:rPr lang="en-US" sz="1800" b="0" i="0" dirty="0">
                <a:solidFill>
                  <a:srgbClr val="000000"/>
                </a:solidFill>
                <a:effectLst/>
                <a:latin typeface="Calibri" panose="020F0502020204030204" pitchFamily="34" charset="0"/>
              </a:rPr>
              <a:t>, 1997). </a:t>
            </a:r>
            <a:endParaRPr lang="en-US" sz="1800" b="1" i="0" dirty="0">
              <a:solidFill>
                <a:srgbClr val="000000"/>
              </a:solidFill>
              <a:effectLst/>
              <a:latin typeface="Calibri" panose="020F0502020204030204" pitchFamily="34" charset="0"/>
            </a:endParaRPr>
          </a:p>
          <a:p>
            <a:pPr marL="0" lvl="0" indent="0"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6FBB040-F303-4E99-857E-B0302A0586C7}" type="slidenum">
              <a:t>4</a:t>
            </a:fld>
            <a:endParaRPr lang="en-US"/>
          </a:p>
        </p:txBody>
      </p:sp>
    </p:spTree>
    <p:extLst>
      <p:ext uri="{BB962C8B-B14F-4D97-AF65-F5344CB8AC3E}">
        <p14:creationId xmlns:p14="http://schemas.microsoft.com/office/powerpoint/2010/main" val="1539913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9/18/24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9/18/24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9/18/24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background with colorful letters&#10;&#10;Description automatically generated">
            <a:extLst>
              <a:ext uri="{FF2B5EF4-FFF2-40B4-BE49-F238E27FC236}">
                <a16:creationId xmlns:a16="http://schemas.microsoft.com/office/drawing/2014/main" id="{BD339C68-8BF9-9148-716F-96B5F3B23C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716478" y="2814638"/>
            <a:ext cx="9144000" cy="2387600"/>
          </a:xfrm>
        </p:spPr>
        <p:txBody>
          <a:bodyPr/>
          <a:lstStyle/>
          <a:p>
            <a:pPr algn="l"/>
            <a:r>
              <a:rPr lang="en-US" b="1" dirty="0">
                <a:solidFill>
                  <a:schemeClr val="bg1"/>
                </a:solidFill>
              </a:rPr>
              <a:t>Enhancing Active School Travel Infrastructure</a:t>
            </a:r>
          </a:p>
        </p:txBody>
      </p:sp>
      <p:sp>
        <p:nvSpPr>
          <p:cNvPr id="3" name="Subtitle 2"/>
          <p:cNvSpPr>
            <a:spLocks noGrp="1"/>
          </p:cNvSpPr>
          <p:nvPr>
            <p:ph type="subTitle" idx="1"/>
          </p:nvPr>
        </p:nvSpPr>
        <p:spPr>
          <a:xfrm>
            <a:off x="716478" y="5202238"/>
            <a:ext cx="9144000" cy="1655762"/>
          </a:xfrm>
        </p:spPr>
        <p:txBody>
          <a:bodyPr vert="horz" lIns="91440" tIns="45720" rIns="91440" bIns="45720" rtlCol="0" anchor="t">
            <a:normAutofit/>
          </a:bodyPr>
          <a:lstStyle/>
          <a:p>
            <a:pPr algn="l"/>
            <a:r>
              <a:rPr lang="en-US" dirty="0">
                <a:solidFill>
                  <a:srgbClr val="C3D92E"/>
                </a:solidFill>
              </a:rPr>
              <a:t>Name, School, and Date</a:t>
            </a:r>
          </a:p>
        </p:txBody>
      </p:sp>
      <p:sp>
        <p:nvSpPr>
          <p:cNvPr id="4" name="TextBox 3">
            <a:extLst>
              <a:ext uri="{FF2B5EF4-FFF2-40B4-BE49-F238E27FC236}">
                <a16:creationId xmlns:a16="http://schemas.microsoft.com/office/drawing/2014/main" id="{8825F0AA-1AC0-D7CC-C073-1235F29D2708}"/>
              </a:ext>
            </a:extLst>
          </p:cNvPr>
          <p:cNvSpPr txBox="1"/>
          <p:nvPr/>
        </p:nvSpPr>
        <p:spPr>
          <a:xfrm>
            <a:off x="9152834" y="558711"/>
            <a:ext cx="2389982" cy="1200329"/>
          </a:xfrm>
          <a:prstGeom prst="rect">
            <a:avLst/>
          </a:prstGeom>
          <a:solidFill>
            <a:srgbClr val="FFC000"/>
          </a:solidFill>
        </p:spPr>
        <p:txBody>
          <a:bodyPr wrap="square" rtlCol="0">
            <a:spAutoFit/>
          </a:bodyPr>
          <a:lstStyle/>
          <a:p>
            <a:r>
              <a:rPr lang="en-US" sz="1200" dirty="0"/>
              <a:t>TIP: Feel free to be more specific with your title (e.g., “How a protected  bike lane on Front Street will keep students safe” or “A School Streets Program at Maple Elementary School” </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colorful letters&#10;&#10;Description automatically generated">
            <a:extLst>
              <a:ext uri="{FF2B5EF4-FFF2-40B4-BE49-F238E27FC236}">
                <a16:creationId xmlns:a16="http://schemas.microsoft.com/office/drawing/2014/main" id="{E20DB652-92D2-4374-1A04-B2EDB26EA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B30BC896-0A24-AE90-34B4-87112BF0B71E}"/>
              </a:ext>
            </a:extLst>
          </p:cNvPr>
          <p:cNvSpPr>
            <a:spLocks noGrp="1"/>
          </p:cNvSpPr>
          <p:nvPr>
            <p:ph idx="1"/>
          </p:nvPr>
        </p:nvSpPr>
        <p:spPr>
          <a:xfrm>
            <a:off x="838200" y="4682331"/>
            <a:ext cx="7177644" cy="4351338"/>
          </a:xfrm>
        </p:spPr>
        <p:txBody>
          <a:bodyPr>
            <a:normAutofit/>
          </a:bodyPr>
          <a:lstStyle/>
          <a:p>
            <a:pPr>
              <a:buClr>
                <a:srgbClr val="00994A"/>
              </a:buClr>
              <a:buFont typeface="Wingdings" pitchFamily="2" charset="2"/>
              <a:buChar char="§"/>
            </a:pPr>
            <a:r>
              <a:rPr lang="en-US" sz="2400" b="1" dirty="0"/>
              <a:t>Contact Information</a:t>
            </a:r>
            <a:r>
              <a:rPr lang="en-US" sz="2400" dirty="0"/>
              <a:t>: Include your email and phone number for follow-up questions. </a:t>
            </a:r>
          </a:p>
          <a:p>
            <a:pPr>
              <a:buClr>
                <a:srgbClr val="00994A"/>
              </a:buClr>
              <a:buFont typeface="Wingdings" pitchFamily="2" charset="2"/>
              <a:buChar char="§"/>
            </a:pPr>
            <a:r>
              <a:rPr lang="en-US" sz="2400" b="1" dirty="0"/>
              <a:t>Thank You</a:t>
            </a:r>
            <a:r>
              <a:rPr lang="en-US" sz="2400" dirty="0"/>
              <a:t>: Be sure to acknowledge their time and consideration at the end of your presentation. </a:t>
            </a:r>
          </a:p>
        </p:txBody>
      </p:sp>
      <p:sp>
        <p:nvSpPr>
          <p:cNvPr id="5" name="Title 1">
            <a:extLst>
              <a:ext uri="{FF2B5EF4-FFF2-40B4-BE49-F238E27FC236}">
                <a16:creationId xmlns:a16="http://schemas.microsoft.com/office/drawing/2014/main" id="{7316F77A-F30A-C555-9687-D12EBAC0CC1A}"/>
              </a:ext>
            </a:extLst>
          </p:cNvPr>
          <p:cNvSpPr txBox="1">
            <a:spLocks/>
          </p:cNvSpPr>
          <p:nvPr/>
        </p:nvSpPr>
        <p:spPr>
          <a:xfrm>
            <a:off x="5688281" y="976314"/>
            <a:ext cx="5557652" cy="245268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0000" b="1" dirty="0">
                <a:solidFill>
                  <a:srgbClr val="043472"/>
                </a:solidFill>
              </a:rPr>
              <a:t>Q</a:t>
            </a:r>
            <a:r>
              <a:rPr lang="en-US" sz="10000" dirty="0">
                <a:solidFill>
                  <a:srgbClr val="043472"/>
                </a:solidFill>
              </a:rPr>
              <a:t>&amp;</a:t>
            </a:r>
            <a:r>
              <a:rPr lang="en-US" sz="10000" b="1" dirty="0">
                <a:solidFill>
                  <a:srgbClr val="043472"/>
                </a:solidFill>
              </a:rPr>
              <a:t>A</a:t>
            </a:r>
          </a:p>
        </p:txBody>
      </p:sp>
    </p:spTree>
    <p:extLst>
      <p:ext uri="{BB962C8B-B14F-4D97-AF65-F5344CB8AC3E}">
        <p14:creationId xmlns:p14="http://schemas.microsoft.com/office/powerpoint/2010/main" val="2055960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AD754A9A-C480-D02D-2482-CBB70D74C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671965B-72FB-F63D-DE1F-9C6B9B20E418}"/>
              </a:ext>
            </a:extLst>
          </p:cNvPr>
          <p:cNvSpPr txBox="1"/>
          <p:nvPr/>
        </p:nvSpPr>
        <p:spPr>
          <a:xfrm>
            <a:off x="3950030" y="1017543"/>
            <a:ext cx="7101444" cy="5386140"/>
          </a:xfrm>
          <a:prstGeom prst="rect">
            <a:avLst/>
          </a:prstGeom>
        </p:spPr>
        <p:txBody>
          <a:bodyPr vert="horz" lIns="91440" tIns="45720" rIns="91440" bIns="45720" rtlCol="0" anchor="t">
            <a:noAutofit/>
          </a:bodyPr>
          <a:lstStyle/>
          <a:p>
            <a:pPr marL="400050" indent="-342900">
              <a:lnSpc>
                <a:spcPct val="90000"/>
              </a:lnSpc>
              <a:spcAft>
                <a:spcPts val="600"/>
              </a:spcAft>
              <a:buClr>
                <a:srgbClr val="C3D92E"/>
              </a:buClr>
              <a:buFont typeface="Wingdings" pitchFamily="2" charset="2"/>
              <a:buChar char="§"/>
            </a:pPr>
            <a:r>
              <a:rPr lang="en-US" dirty="0"/>
              <a:t>This slide deck template is intended for anyone who wants to make a presentation to their local government staff and elected officials about enhancing active school travel infrastructure and policy in their community.  </a:t>
            </a:r>
          </a:p>
          <a:p>
            <a:pPr marL="400050" indent="-342900">
              <a:lnSpc>
                <a:spcPct val="90000"/>
              </a:lnSpc>
              <a:spcAft>
                <a:spcPts val="600"/>
              </a:spcAft>
              <a:buClr>
                <a:srgbClr val="C3D92E"/>
              </a:buClr>
              <a:buFont typeface="Wingdings" pitchFamily="2" charset="2"/>
              <a:buChar char="§"/>
            </a:pPr>
            <a:r>
              <a:rPr lang="en-US" dirty="0"/>
              <a:t>Please feel free to make the slides your own. Using photographs from your school and community will make your message more persuasive. </a:t>
            </a:r>
          </a:p>
          <a:p>
            <a:pPr marL="400050" indent="-342900">
              <a:lnSpc>
                <a:spcPct val="90000"/>
              </a:lnSpc>
              <a:spcAft>
                <a:spcPts val="600"/>
              </a:spcAft>
              <a:buClr>
                <a:srgbClr val="C3D92E"/>
              </a:buClr>
              <a:buFont typeface="Wingdings" pitchFamily="2" charset="2"/>
              <a:buChar char="§"/>
            </a:pPr>
            <a:r>
              <a:rPr lang="en-US" dirty="0"/>
              <a:t>Remember to be clear about what you’re advocating for. Stick to your specific topic and reiterate your calls to action throughout the presentation. </a:t>
            </a:r>
          </a:p>
          <a:p>
            <a:pPr marL="400050" indent="-342900">
              <a:lnSpc>
                <a:spcPct val="90000"/>
              </a:lnSpc>
              <a:spcAft>
                <a:spcPts val="600"/>
              </a:spcAft>
              <a:buClr>
                <a:srgbClr val="C3D92E"/>
              </a:buClr>
              <a:buFont typeface="Wingdings" pitchFamily="2" charset="2"/>
              <a:buChar char="§"/>
            </a:pPr>
            <a:r>
              <a:rPr lang="en-US" dirty="0"/>
              <a:t>Avoid adding too much extra text to the slides and use large, easy to read fonts and </a:t>
            </a:r>
            <a:r>
              <a:rPr lang="en-US" dirty="0" err="1"/>
              <a:t>colours</a:t>
            </a:r>
            <a:r>
              <a:rPr lang="en-US" dirty="0"/>
              <a:t>.</a:t>
            </a:r>
          </a:p>
          <a:p>
            <a:pPr marL="400050" indent="-342900">
              <a:lnSpc>
                <a:spcPct val="90000"/>
              </a:lnSpc>
              <a:spcAft>
                <a:spcPts val="600"/>
              </a:spcAft>
              <a:buClr>
                <a:srgbClr val="C3D92E"/>
              </a:buClr>
              <a:buFont typeface="Wingdings" pitchFamily="2" charset="2"/>
              <a:buChar char="§"/>
            </a:pPr>
            <a:r>
              <a:rPr lang="en-US" dirty="0"/>
              <a:t>Use clear, plain language when speaking. Explain all graphs and figures aloud. </a:t>
            </a:r>
          </a:p>
          <a:p>
            <a:pPr marL="400050" indent="-342900">
              <a:lnSpc>
                <a:spcPct val="90000"/>
              </a:lnSpc>
              <a:spcAft>
                <a:spcPts val="600"/>
              </a:spcAft>
              <a:buClr>
                <a:srgbClr val="C3D92E"/>
              </a:buClr>
              <a:buFont typeface="Wingdings" pitchFamily="2" charset="2"/>
              <a:buChar char="§"/>
            </a:pPr>
            <a:r>
              <a:rPr lang="en-US" dirty="0"/>
              <a:t>Remember to delete this slide, as well as the yellow “tip” text boxes, when you’re done! </a:t>
            </a:r>
          </a:p>
          <a:p>
            <a:pPr marL="400050" indent="-342900">
              <a:lnSpc>
                <a:spcPct val="90000"/>
              </a:lnSpc>
              <a:spcAft>
                <a:spcPts val="600"/>
              </a:spcAft>
              <a:buClr>
                <a:srgbClr val="C3D92E"/>
              </a:buClr>
              <a:buFont typeface="Wingdings" pitchFamily="2" charset="2"/>
              <a:buChar char="§"/>
            </a:pPr>
            <a:r>
              <a:rPr lang="en-US" dirty="0"/>
              <a:t>Good luck! </a:t>
            </a:r>
          </a:p>
        </p:txBody>
      </p:sp>
      <p:sp>
        <p:nvSpPr>
          <p:cNvPr id="2" name="Title 1">
            <a:extLst>
              <a:ext uri="{FF2B5EF4-FFF2-40B4-BE49-F238E27FC236}">
                <a16:creationId xmlns:a16="http://schemas.microsoft.com/office/drawing/2014/main" id="{696219B4-1492-EBC1-A834-D9D3690478CC}"/>
              </a:ext>
            </a:extLst>
          </p:cNvPr>
          <p:cNvSpPr>
            <a:spLocks noGrp="1"/>
          </p:cNvSpPr>
          <p:nvPr>
            <p:ph type="title"/>
          </p:nvPr>
        </p:nvSpPr>
        <p:spPr>
          <a:xfrm>
            <a:off x="659143" y="976313"/>
            <a:ext cx="3290887" cy="2452687"/>
          </a:xfrm>
        </p:spPr>
        <p:txBody>
          <a:bodyPr vert="horz" lIns="91440" tIns="45720" rIns="91440" bIns="45720" rtlCol="0" anchor="t">
            <a:normAutofit/>
          </a:bodyPr>
          <a:lstStyle/>
          <a:p>
            <a:r>
              <a:rPr lang="en-US" dirty="0">
                <a:solidFill>
                  <a:srgbClr val="043472"/>
                </a:solidFill>
              </a:rPr>
              <a:t>Using this </a:t>
            </a:r>
            <a:r>
              <a:rPr lang="en-US" b="1" dirty="0">
                <a:solidFill>
                  <a:srgbClr val="043472"/>
                </a:solidFill>
              </a:rPr>
              <a:t>template</a:t>
            </a:r>
          </a:p>
        </p:txBody>
      </p:sp>
    </p:spTree>
    <p:extLst>
      <p:ext uri="{BB962C8B-B14F-4D97-AF65-F5344CB8AC3E}">
        <p14:creationId xmlns:p14="http://schemas.microsoft.com/office/powerpoint/2010/main" val="2357640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computer&#10;&#10;Description automatically generated">
            <a:extLst>
              <a:ext uri="{FF2B5EF4-FFF2-40B4-BE49-F238E27FC236}">
                <a16:creationId xmlns:a16="http://schemas.microsoft.com/office/drawing/2014/main" id="{850E7D89-A662-CB9A-8D9A-FAFDBA9E6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79" cy="6857988"/>
          </a:xfrm>
          <a:prstGeom prst="rect">
            <a:avLst/>
          </a:prstGeom>
        </p:spPr>
      </p:pic>
      <p:sp>
        <p:nvSpPr>
          <p:cNvPr id="3" name="Content Placeholder 2">
            <a:extLst>
              <a:ext uri="{FF2B5EF4-FFF2-40B4-BE49-F238E27FC236}">
                <a16:creationId xmlns:a16="http://schemas.microsoft.com/office/drawing/2014/main" id="{A0D511D9-5279-0D1F-99D4-E035FCCEF978}"/>
              </a:ext>
            </a:extLst>
          </p:cNvPr>
          <p:cNvSpPr>
            <a:spLocks noGrp="1"/>
          </p:cNvSpPr>
          <p:nvPr>
            <p:ph idx="1"/>
          </p:nvPr>
        </p:nvSpPr>
        <p:spPr>
          <a:xfrm>
            <a:off x="667235" y="1804988"/>
            <a:ext cx="9260536" cy="5200650"/>
          </a:xfrm>
        </p:spPr>
        <p:txBody>
          <a:bodyPr vert="horz" lIns="91440" tIns="45720" rIns="91440" bIns="45720" rtlCol="0" anchor="t">
            <a:normAutofit/>
          </a:bodyPr>
          <a:lstStyle/>
          <a:p>
            <a:pPr>
              <a:buClr>
                <a:srgbClr val="C3D92E"/>
              </a:buClr>
              <a:buFont typeface="Wingdings" pitchFamily="2" charset="2"/>
              <a:buChar char="§"/>
            </a:pPr>
            <a:r>
              <a:rPr lang="en-US" sz="2400" b="1" dirty="0"/>
              <a:t>Context: </a:t>
            </a:r>
            <a:r>
              <a:rPr lang="en-US" sz="2400" dirty="0"/>
              <a:t>Briefly describe what Active School Travel is</a:t>
            </a:r>
          </a:p>
          <a:p>
            <a:pPr>
              <a:buClr>
                <a:srgbClr val="C3D92E"/>
              </a:buClr>
              <a:buFont typeface="Wingdings" pitchFamily="2" charset="2"/>
              <a:buChar char="§"/>
            </a:pPr>
            <a:r>
              <a:rPr lang="en-US" sz="2400" b="1" dirty="0"/>
              <a:t>Objective: </a:t>
            </a:r>
            <a:r>
              <a:rPr lang="en-US" sz="2400" dirty="0"/>
              <a:t>Explain the need for better infrastructure or describe the initiative you are hoping to get their support on  </a:t>
            </a:r>
          </a:p>
          <a:p>
            <a:pPr>
              <a:buClr>
                <a:srgbClr val="C3D92E"/>
              </a:buClr>
              <a:buFont typeface="Wingdings" pitchFamily="2" charset="2"/>
              <a:buChar char="§"/>
            </a:pPr>
            <a:r>
              <a:rPr lang="en-US" sz="2400" b="1" dirty="0"/>
              <a:t>Relevance: </a:t>
            </a:r>
            <a:r>
              <a:rPr lang="en-US" sz="2400" dirty="0"/>
              <a:t>State why this is a pressing issue for your community. </a:t>
            </a:r>
          </a:p>
          <a:p>
            <a:pPr>
              <a:buClr>
                <a:srgbClr val="C3D92E"/>
              </a:buClr>
              <a:buFont typeface="Wingdings" pitchFamily="2" charset="2"/>
              <a:buChar char="§"/>
            </a:pPr>
            <a:r>
              <a:rPr lang="en-US" sz="2400" b="1" dirty="0"/>
              <a:t>Current Situation:  </a:t>
            </a:r>
          </a:p>
          <a:p>
            <a:pPr lvl="1">
              <a:buClr>
                <a:srgbClr val="C3D92E"/>
              </a:buClr>
              <a:buFont typeface="Wingdings" pitchFamily="2" charset="2"/>
              <a:buChar char="§"/>
            </a:pPr>
            <a:r>
              <a:rPr lang="en-US" dirty="0"/>
              <a:t>Highlight issues like traffic congestion, safety concerns, and lack of infrastructure in your school's </a:t>
            </a:r>
            <a:r>
              <a:rPr lang="en-US" dirty="0" err="1"/>
              <a:t>neighbourhood</a:t>
            </a:r>
            <a:r>
              <a:rPr lang="en-US" dirty="0"/>
              <a:t> </a:t>
            </a:r>
          </a:p>
          <a:p>
            <a:pPr lvl="1">
              <a:buClr>
                <a:srgbClr val="C3D92E"/>
              </a:buClr>
              <a:buFont typeface="Wingdings" pitchFamily="2" charset="2"/>
              <a:buChar char="§"/>
            </a:pPr>
            <a:r>
              <a:rPr lang="en-US" dirty="0"/>
              <a:t>If you have images or data showing current travel patterns include them here. </a:t>
            </a:r>
          </a:p>
          <a:p>
            <a:pPr>
              <a:buClr>
                <a:srgbClr val="C3D92E"/>
              </a:buClr>
              <a:buFont typeface="Wingdings" pitchFamily="2" charset="2"/>
              <a:buChar char="§"/>
            </a:pPr>
            <a:endParaRPr lang="en-US" sz="2400" dirty="0"/>
          </a:p>
        </p:txBody>
      </p:sp>
      <p:sp>
        <p:nvSpPr>
          <p:cNvPr id="7" name="Title 1">
            <a:extLst>
              <a:ext uri="{FF2B5EF4-FFF2-40B4-BE49-F238E27FC236}">
                <a16:creationId xmlns:a16="http://schemas.microsoft.com/office/drawing/2014/main" id="{BDBB2D49-9F33-E515-9B75-8F3C71FF9A70}"/>
              </a:ext>
            </a:extLst>
          </p:cNvPr>
          <p:cNvSpPr txBox="1">
            <a:spLocks/>
          </p:cNvSpPr>
          <p:nvPr/>
        </p:nvSpPr>
        <p:spPr>
          <a:xfrm>
            <a:off x="659143" y="976313"/>
            <a:ext cx="3290887" cy="24526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43472"/>
                </a:solidFill>
              </a:rPr>
              <a:t>Background</a:t>
            </a:r>
          </a:p>
        </p:txBody>
      </p:sp>
    </p:spTree>
    <p:extLst>
      <p:ext uri="{BB962C8B-B14F-4D97-AF65-F5344CB8AC3E}">
        <p14:creationId xmlns:p14="http://schemas.microsoft.com/office/powerpoint/2010/main" val="4277770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een and white screen&#10;&#10;Description automatically generated">
            <a:extLst>
              <a:ext uri="{FF2B5EF4-FFF2-40B4-BE49-F238E27FC236}">
                <a16:creationId xmlns:a16="http://schemas.microsoft.com/office/drawing/2014/main" id="{5EE79A2E-966D-BA36-2F57-94B44556E3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
            <a:ext cx="12191980" cy="6857989"/>
          </a:xfrm>
          <a:prstGeom prst="rect">
            <a:avLst/>
          </a:prstGeom>
        </p:spPr>
      </p:pic>
      <p:sp>
        <p:nvSpPr>
          <p:cNvPr id="3" name="Content Placeholder 2">
            <a:extLst>
              <a:ext uri="{FF2B5EF4-FFF2-40B4-BE49-F238E27FC236}">
                <a16:creationId xmlns:a16="http://schemas.microsoft.com/office/drawing/2014/main" id="{366469A3-6558-6A0E-794B-44A447444F0F}"/>
              </a:ext>
            </a:extLst>
          </p:cNvPr>
          <p:cNvSpPr>
            <a:spLocks noGrp="1"/>
          </p:cNvSpPr>
          <p:nvPr>
            <p:ph idx="1"/>
          </p:nvPr>
        </p:nvSpPr>
        <p:spPr>
          <a:xfrm>
            <a:off x="659143" y="2731325"/>
            <a:ext cx="10515600" cy="4009514"/>
          </a:xfrm>
        </p:spPr>
        <p:txBody>
          <a:bodyPr vert="horz" lIns="91440" tIns="45720" rIns="91440" bIns="45720" rtlCol="0" anchor="t">
            <a:normAutofit/>
          </a:bodyPr>
          <a:lstStyle/>
          <a:p>
            <a:pPr>
              <a:lnSpc>
                <a:spcPct val="100000"/>
              </a:lnSpc>
              <a:buClr>
                <a:srgbClr val="C3D92E"/>
              </a:buClr>
              <a:buFont typeface="Wingdings" pitchFamily="2" charset="2"/>
              <a:buChar char="§"/>
            </a:pPr>
            <a:r>
              <a:rPr lang="en-US" sz="4000" dirty="0">
                <a:solidFill>
                  <a:srgbClr val="00994A"/>
                </a:solidFill>
              </a:rPr>
              <a:t>  Children's Safety</a:t>
            </a:r>
          </a:p>
          <a:p>
            <a:pPr>
              <a:lnSpc>
                <a:spcPct val="100000"/>
              </a:lnSpc>
              <a:buClr>
                <a:srgbClr val="C3D92E"/>
              </a:buClr>
              <a:buFont typeface="Wingdings" pitchFamily="2" charset="2"/>
              <a:buChar char="§"/>
            </a:pPr>
            <a:r>
              <a:rPr lang="en-US" sz="4000" dirty="0">
                <a:solidFill>
                  <a:srgbClr val="00994A"/>
                </a:solidFill>
              </a:rPr>
              <a:t>  Children's Health</a:t>
            </a:r>
          </a:p>
          <a:p>
            <a:pPr>
              <a:lnSpc>
                <a:spcPct val="100000"/>
              </a:lnSpc>
              <a:buClr>
                <a:srgbClr val="C3D92E"/>
              </a:buClr>
              <a:buFont typeface="Wingdings" pitchFamily="2" charset="2"/>
              <a:buChar char="§"/>
            </a:pPr>
            <a:r>
              <a:rPr lang="en-US" sz="4000" dirty="0">
                <a:solidFill>
                  <a:srgbClr val="00994A"/>
                </a:solidFill>
              </a:rPr>
              <a:t>  The Environment</a:t>
            </a:r>
          </a:p>
          <a:p>
            <a:pPr>
              <a:lnSpc>
                <a:spcPct val="100000"/>
              </a:lnSpc>
              <a:buClr>
                <a:srgbClr val="C3D92E"/>
              </a:buClr>
              <a:buFont typeface="Wingdings" pitchFamily="2" charset="2"/>
              <a:buChar char="§"/>
            </a:pPr>
            <a:r>
              <a:rPr lang="en-US" sz="4000" dirty="0">
                <a:solidFill>
                  <a:srgbClr val="00994A"/>
                </a:solidFill>
              </a:rPr>
              <a:t>  Air Quality</a:t>
            </a:r>
          </a:p>
        </p:txBody>
      </p:sp>
      <p:sp>
        <p:nvSpPr>
          <p:cNvPr id="4" name="TextBox 3">
            <a:extLst>
              <a:ext uri="{FF2B5EF4-FFF2-40B4-BE49-F238E27FC236}">
                <a16:creationId xmlns:a16="http://schemas.microsoft.com/office/drawing/2014/main" id="{EA40C6A8-6AC8-8DAA-3F76-9049BA0DF383}"/>
              </a:ext>
            </a:extLst>
          </p:cNvPr>
          <p:cNvSpPr txBox="1"/>
          <p:nvPr/>
        </p:nvSpPr>
        <p:spPr>
          <a:xfrm>
            <a:off x="9430601" y="745480"/>
            <a:ext cx="2346753" cy="461665"/>
          </a:xfrm>
          <a:prstGeom prst="rect">
            <a:avLst/>
          </a:prstGeom>
          <a:solidFill>
            <a:srgbClr val="FFC000"/>
          </a:solidFill>
        </p:spPr>
        <p:txBody>
          <a:bodyPr wrap="square" rtlCol="0">
            <a:spAutoFit/>
          </a:bodyPr>
          <a:lstStyle/>
          <a:p>
            <a:r>
              <a:rPr lang="en-US" sz="1200" dirty="0"/>
              <a:t>TIP:  Check the “notes” below this slide for talking points</a:t>
            </a:r>
          </a:p>
        </p:txBody>
      </p:sp>
      <p:sp>
        <p:nvSpPr>
          <p:cNvPr id="7" name="Title 1">
            <a:extLst>
              <a:ext uri="{FF2B5EF4-FFF2-40B4-BE49-F238E27FC236}">
                <a16:creationId xmlns:a16="http://schemas.microsoft.com/office/drawing/2014/main" id="{1B959D29-2C1E-749E-CA04-6B9E4D9EE88E}"/>
              </a:ext>
            </a:extLst>
          </p:cNvPr>
          <p:cNvSpPr txBox="1">
            <a:spLocks/>
          </p:cNvSpPr>
          <p:nvPr/>
        </p:nvSpPr>
        <p:spPr>
          <a:xfrm>
            <a:off x="659143" y="976313"/>
            <a:ext cx="5183517" cy="24526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43472"/>
                </a:solidFill>
              </a:rPr>
              <a:t>Active School Travel </a:t>
            </a:r>
            <a:r>
              <a:rPr lang="en-US" b="1" dirty="0">
                <a:solidFill>
                  <a:srgbClr val="043472"/>
                </a:solidFill>
              </a:rPr>
              <a:t>Benefits</a:t>
            </a:r>
          </a:p>
        </p:txBody>
      </p:sp>
    </p:spTree>
    <p:extLst>
      <p:ext uri="{BB962C8B-B14F-4D97-AF65-F5344CB8AC3E}">
        <p14:creationId xmlns:p14="http://schemas.microsoft.com/office/powerpoint/2010/main" val="222922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een and white screen&#10;&#10;Description automatically generated">
            <a:extLst>
              <a:ext uri="{FF2B5EF4-FFF2-40B4-BE49-F238E27FC236}">
                <a16:creationId xmlns:a16="http://schemas.microsoft.com/office/drawing/2014/main" id="{C39A023E-6E87-B89B-1171-A6A432162F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
            <a:ext cx="12191980" cy="6857989"/>
          </a:xfrm>
          <a:prstGeom prst="rect">
            <a:avLst/>
          </a:prstGeom>
        </p:spPr>
      </p:pic>
      <p:sp>
        <p:nvSpPr>
          <p:cNvPr id="3" name="Content Placeholder 2">
            <a:extLst>
              <a:ext uri="{FF2B5EF4-FFF2-40B4-BE49-F238E27FC236}">
                <a16:creationId xmlns:a16="http://schemas.microsoft.com/office/drawing/2014/main" id="{F5447CA9-BC43-818A-9441-289B26DB6F1A}"/>
              </a:ext>
            </a:extLst>
          </p:cNvPr>
          <p:cNvSpPr>
            <a:spLocks noGrp="1"/>
          </p:cNvSpPr>
          <p:nvPr>
            <p:ph idx="1"/>
          </p:nvPr>
        </p:nvSpPr>
        <p:spPr>
          <a:xfrm>
            <a:off x="731323" y="1889558"/>
            <a:ext cx="6203867" cy="4351338"/>
          </a:xfrm>
        </p:spPr>
        <p:txBody>
          <a:bodyPr>
            <a:normAutofit/>
          </a:bodyPr>
          <a:lstStyle/>
          <a:p>
            <a:pPr>
              <a:buClr>
                <a:srgbClr val="C3D92E"/>
              </a:buClr>
              <a:buFont typeface="Wingdings" pitchFamily="2" charset="2"/>
              <a:buChar char="§"/>
            </a:pPr>
            <a:r>
              <a:rPr lang="en-US" sz="2400" b="1" dirty="0"/>
              <a:t>Infrastructure Needs: </a:t>
            </a:r>
            <a:r>
              <a:rPr lang="en-US" sz="2400" dirty="0"/>
              <a:t>better sidewalks, protected bike lanes, pedestrian crossings, better signage, etc.</a:t>
            </a:r>
          </a:p>
          <a:p>
            <a:pPr>
              <a:buClr>
                <a:srgbClr val="C3D92E"/>
              </a:buClr>
              <a:buFont typeface="Wingdings" pitchFamily="2" charset="2"/>
              <a:buChar char="§"/>
            </a:pPr>
            <a:r>
              <a:rPr lang="en-US" sz="2400" b="1" dirty="0"/>
              <a:t>Programs: </a:t>
            </a:r>
            <a:r>
              <a:rPr lang="en-US" sz="2400" dirty="0"/>
              <a:t>Crossing guards for walking school bus, bike safety workshops, street closure permits for School Streets</a:t>
            </a:r>
          </a:p>
          <a:p>
            <a:pPr>
              <a:buClr>
                <a:srgbClr val="C3D92E"/>
              </a:buClr>
              <a:buFont typeface="Wingdings" pitchFamily="2" charset="2"/>
              <a:buChar char="§"/>
            </a:pPr>
            <a:r>
              <a:rPr lang="en-US" sz="2400" b="1" dirty="0"/>
              <a:t>Partnerships: </a:t>
            </a:r>
            <a:r>
              <a:rPr lang="en-US" sz="2400" dirty="0"/>
              <a:t>collaborate with the school board, schools, community groups, and local businesses </a:t>
            </a:r>
          </a:p>
        </p:txBody>
      </p:sp>
      <p:sp>
        <p:nvSpPr>
          <p:cNvPr id="4" name="TextBox 3">
            <a:extLst>
              <a:ext uri="{FF2B5EF4-FFF2-40B4-BE49-F238E27FC236}">
                <a16:creationId xmlns:a16="http://schemas.microsoft.com/office/drawing/2014/main" id="{384E972A-888B-CC11-2E60-F758AD9358BA}"/>
              </a:ext>
            </a:extLst>
          </p:cNvPr>
          <p:cNvSpPr txBox="1"/>
          <p:nvPr/>
        </p:nvSpPr>
        <p:spPr>
          <a:xfrm>
            <a:off x="8856691" y="855483"/>
            <a:ext cx="2988527" cy="1200329"/>
          </a:xfrm>
          <a:prstGeom prst="rect">
            <a:avLst/>
          </a:prstGeom>
          <a:solidFill>
            <a:srgbClr val="FFC000"/>
          </a:solidFill>
        </p:spPr>
        <p:txBody>
          <a:bodyPr wrap="square" rtlCol="0">
            <a:spAutoFit/>
          </a:bodyPr>
          <a:lstStyle/>
          <a:p>
            <a:r>
              <a:rPr lang="en-US" sz="1200" dirty="0"/>
              <a:t>TIP: Try to be as specific as possible. Instead of broad recommendations like “improved infrastructure” try to mention roads/areas that need to be addressed or list community groups who are willing to partner with the municipality. </a:t>
            </a:r>
          </a:p>
        </p:txBody>
      </p:sp>
      <p:sp>
        <p:nvSpPr>
          <p:cNvPr id="7" name="Title 1">
            <a:extLst>
              <a:ext uri="{FF2B5EF4-FFF2-40B4-BE49-F238E27FC236}">
                <a16:creationId xmlns:a16="http://schemas.microsoft.com/office/drawing/2014/main" id="{48958070-9726-E4F1-B6D4-895BF63BD727}"/>
              </a:ext>
            </a:extLst>
          </p:cNvPr>
          <p:cNvSpPr txBox="1">
            <a:spLocks/>
          </p:cNvSpPr>
          <p:nvPr/>
        </p:nvSpPr>
        <p:spPr>
          <a:xfrm>
            <a:off x="659143" y="976314"/>
            <a:ext cx="5326021" cy="10795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43472"/>
                </a:solidFill>
              </a:rPr>
              <a:t>Recommendations</a:t>
            </a:r>
          </a:p>
        </p:txBody>
      </p:sp>
    </p:spTree>
    <p:extLst>
      <p:ext uri="{BB962C8B-B14F-4D97-AF65-F5344CB8AC3E}">
        <p14:creationId xmlns:p14="http://schemas.microsoft.com/office/powerpoint/2010/main" val="3354624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white and orange rectangle with a yellow border&#10;&#10;Description automatically generated">
            <a:extLst>
              <a:ext uri="{FF2B5EF4-FFF2-40B4-BE49-F238E27FC236}">
                <a16:creationId xmlns:a16="http://schemas.microsoft.com/office/drawing/2014/main" id="{F2192A2D-3D24-F9D4-71B6-6D3CFC3B1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1"/>
          </a:xfrm>
          <a:prstGeom prst="rect">
            <a:avLst/>
          </a:prstGeom>
        </p:spPr>
      </p:pic>
      <p:sp>
        <p:nvSpPr>
          <p:cNvPr id="4" name="TextBox 3">
            <a:extLst>
              <a:ext uri="{FF2B5EF4-FFF2-40B4-BE49-F238E27FC236}">
                <a16:creationId xmlns:a16="http://schemas.microsoft.com/office/drawing/2014/main" id="{D7B49230-6565-712C-484B-9B82D8213D9D}"/>
              </a:ext>
            </a:extLst>
          </p:cNvPr>
          <p:cNvSpPr txBox="1"/>
          <p:nvPr/>
        </p:nvSpPr>
        <p:spPr>
          <a:xfrm>
            <a:off x="9238844" y="728147"/>
            <a:ext cx="2600918" cy="646331"/>
          </a:xfrm>
          <a:prstGeom prst="rect">
            <a:avLst/>
          </a:prstGeom>
          <a:solidFill>
            <a:srgbClr val="FFC000"/>
          </a:solidFill>
        </p:spPr>
        <p:txBody>
          <a:bodyPr wrap="square" rtlCol="0">
            <a:spAutoFit/>
          </a:bodyPr>
          <a:lstStyle/>
          <a:p>
            <a:r>
              <a:rPr lang="en-US" sz="1200" dirty="0"/>
              <a:t>TIP:  Highlight all the great AST work you have already been doing. Include photos if possible! </a:t>
            </a:r>
          </a:p>
        </p:txBody>
      </p:sp>
      <p:sp>
        <p:nvSpPr>
          <p:cNvPr id="6" name="Title 1">
            <a:extLst>
              <a:ext uri="{FF2B5EF4-FFF2-40B4-BE49-F238E27FC236}">
                <a16:creationId xmlns:a16="http://schemas.microsoft.com/office/drawing/2014/main" id="{4EFF51E7-2D8E-022B-025E-682F40C30435}"/>
              </a:ext>
            </a:extLst>
          </p:cNvPr>
          <p:cNvSpPr txBox="1">
            <a:spLocks/>
          </p:cNvSpPr>
          <p:nvPr/>
        </p:nvSpPr>
        <p:spPr>
          <a:xfrm>
            <a:off x="659143" y="976313"/>
            <a:ext cx="5183517" cy="24526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43472"/>
                </a:solidFill>
              </a:rPr>
              <a:t>What we’ve done</a:t>
            </a:r>
          </a:p>
          <a:p>
            <a:r>
              <a:rPr lang="en-US" dirty="0">
                <a:solidFill>
                  <a:srgbClr val="043472"/>
                </a:solidFill>
              </a:rPr>
              <a:t>so far</a:t>
            </a:r>
            <a:endParaRPr lang="en-US" b="1" dirty="0">
              <a:solidFill>
                <a:srgbClr val="043472"/>
              </a:solidFill>
            </a:endParaRPr>
          </a:p>
        </p:txBody>
      </p:sp>
      <p:sp>
        <p:nvSpPr>
          <p:cNvPr id="13" name="Content Placeholder 2">
            <a:extLst>
              <a:ext uri="{FF2B5EF4-FFF2-40B4-BE49-F238E27FC236}">
                <a16:creationId xmlns:a16="http://schemas.microsoft.com/office/drawing/2014/main" id="{A7F6C80F-5DC1-511E-406D-26AD502D3C37}"/>
              </a:ext>
            </a:extLst>
          </p:cNvPr>
          <p:cNvSpPr>
            <a:spLocks noGrp="1"/>
          </p:cNvSpPr>
          <p:nvPr>
            <p:ph idx="1"/>
          </p:nvPr>
        </p:nvSpPr>
        <p:spPr>
          <a:xfrm>
            <a:off x="659142" y="2422041"/>
            <a:ext cx="11619943" cy="4351338"/>
          </a:xfrm>
        </p:spPr>
        <p:txBody>
          <a:bodyPr vert="horz" lIns="91440" tIns="45720" rIns="91440" bIns="45720" rtlCol="0" anchor="t">
            <a:noAutofit/>
          </a:bodyPr>
          <a:lstStyle/>
          <a:p>
            <a:pPr>
              <a:buClr>
                <a:srgbClr val="C3D92E"/>
              </a:buClr>
              <a:buFont typeface="Wingdings" pitchFamily="2" charset="2"/>
              <a:buChar char="§"/>
            </a:pPr>
            <a:r>
              <a:rPr lang="en-US" sz="3200" dirty="0">
                <a:solidFill>
                  <a:srgbClr val="00994A"/>
                </a:solidFill>
              </a:rPr>
              <a:t>  </a:t>
            </a:r>
            <a:r>
              <a:rPr lang="en-US" sz="3200" dirty="0" err="1">
                <a:solidFill>
                  <a:srgbClr val="00994A"/>
                </a:solidFill>
              </a:rPr>
              <a:t>Neighbourhoood</a:t>
            </a:r>
            <a:r>
              <a:rPr lang="en-US" sz="3200" dirty="0">
                <a:solidFill>
                  <a:srgbClr val="00994A"/>
                </a:solidFill>
              </a:rPr>
              <a:t> walkabout </a:t>
            </a:r>
          </a:p>
          <a:p>
            <a:pPr>
              <a:buClr>
                <a:srgbClr val="C3D92E"/>
              </a:buClr>
              <a:buFont typeface="Wingdings" pitchFamily="2" charset="2"/>
              <a:buChar char="§"/>
            </a:pPr>
            <a:r>
              <a:rPr lang="en-US" sz="3200" dirty="0">
                <a:solidFill>
                  <a:srgbClr val="00994A"/>
                </a:solidFill>
              </a:rPr>
              <a:t>  Family Survey </a:t>
            </a:r>
          </a:p>
          <a:p>
            <a:pPr>
              <a:buClr>
                <a:srgbClr val="C3D92E"/>
              </a:buClr>
              <a:buFont typeface="Wingdings" pitchFamily="2" charset="2"/>
              <a:buChar char="§"/>
            </a:pPr>
            <a:r>
              <a:rPr lang="en-US" sz="3200" dirty="0">
                <a:solidFill>
                  <a:srgbClr val="00994A"/>
                </a:solidFill>
              </a:rPr>
              <a:t>  Bike to School Week </a:t>
            </a:r>
          </a:p>
          <a:p>
            <a:pPr>
              <a:buClr>
                <a:srgbClr val="C3D92E"/>
              </a:buClr>
              <a:buFont typeface="Wingdings" pitchFamily="2" charset="2"/>
              <a:buChar char="§"/>
            </a:pPr>
            <a:r>
              <a:rPr lang="en-US" sz="3200" dirty="0">
                <a:solidFill>
                  <a:srgbClr val="00994A"/>
                </a:solidFill>
              </a:rPr>
              <a:t>  Bike Rodeo </a:t>
            </a:r>
          </a:p>
          <a:p>
            <a:pPr>
              <a:buClr>
                <a:srgbClr val="C3D92E"/>
              </a:buClr>
              <a:buFont typeface="Wingdings" pitchFamily="2" charset="2"/>
              <a:buChar char="§"/>
            </a:pPr>
            <a:r>
              <a:rPr lang="en-US" sz="3200" dirty="0">
                <a:solidFill>
                  <a:srgbClr val="00994A"/>
                </a:solidFill>
              </a:rPr>
              <a:t>  Walking School Bus </a:t>
            </a:r>
          </a:p>
          <a:p>
            <a:pPr>
              <a:buClr>
                <a:srgbClr val="C3D92E"/>
              </a:buClr>
              <a:buFont typeface="Wingdings" pitchFamily="2" charset="2"/>
              <a:buChar char="§"/>
            </a:pPr>
            <a:r>
              <a:rPr lang="en-US" sz="3200" dirty="0">
                <a:solidFill>
                  <a:srgbClr val="00994A"/>
                </a:solidFill>
              </a:rPr>
              <a:t>  School Streets </a:t>
            </a:r>
          </a:p>
          <a:p>
            <a:pPr>
              <a:buClr>
                <a:srgbClr val="C3D92E"/>
              </a:buClr>
              <a:buFont typeface="Wingdings" pitchFamily="2" charset="2"/>
              <a:buChar char="§"/>
            </a:pPr>
            <a:r>
              <a:rPr lang="en-US" sz="3200" dirty="0">
                <a:solidFill>
                  <a:srgbClr val="00994A"/>
                </a:solidFill>
              </a:rPr>
              <a:t>  Etc. </a:t>
            </a:r>
          </a:p>
          <a:p>
            <a:pPr>
              <a:buClr>
                <a:srgbClr val="C3D92E"/>
              </a:buClr>
              <a:buFont typeface="Wingdings" pitchFamily="2" charset="2"/>
              <a:buChar char="§"/>
            </a:pPr>
            <a:endParaRPr lang="en-US" sz="3200" dirty="0">
              <a:solidFill>
                <a:srgbClr val="00994A"/>
              </a:solidFill>
            </a:endParaRPr>
          </a:p>
        </p:txBody>
      </p:sp>
    </p:spTree>
    <p:extLst>
      <p:ext uri="{BB962C8B-B14F-4D97-AF65-F5344CB8AC3E}">
        <p14:creationId xmlns:p14="http://schemas.microsoft.com/office/powerpoint/2010/main" val="1866154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white and orange rectangle with a yellow border&#10;&#10;Description automatically generated">
            <a:extLst>
              <a:ext uri="{FF2B5EF4-FFF2-40B4-BE49-F238E27FC236}">
                <a16:creationId xmlns:a16="http://schemas.microsoft.com/office/drawing/2014/main" id="{263FF331-B869-FDE3-9DDF-5DD0CB718D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1"/>
          </a:xfrm>
          <a:prstGeom prst="rect">
            <a:avLst/>
          </a:prstGeom>
        </p:spPr>
      </p:pic>
      <p:pic>
        <p:nvPicPr>
          <p:cNvPr id="5" name="Content Placeholder 4" descr="A graph of numbers and a number of schools&#10;&#10;Description automatically generated with medium confidence">
            <a:extLst>
              <a:ext uri="{FF2B5EF4-FFF2-40B4-BE49-F238E27FC236}">
                <a16:creationId xmlns:a16="http://schemas.microsoft.com/office/drawing/2014/main" id="{B41207BD-0C30-0F20-0C37-126C74F429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3815" y="2202656"/>
            <a:ext cx="8896514" cy="4341654"/>
          </a:xfrm>
        </p:spPr>
      </p:pic>
      <p:sp>
        <p:nvSpPr>
          <p:cNvPr id="6" name="TextBox 5">
            <a:extLst>
              <a:ext uri="{FF2B5EF4-FFF2-40B4-BE49-F238E27FC236}">
                <a16:creationId xmlns:a16="http://schemas.microsoft.com/office/drawing/2014/main" id="{0F785C63-3266-CAEB-CB1F-C8BCFE258854}"/>
              </a:ext>
            </a:extLst>
          </p:cNvPr>
          <p:cNvSpPr txBox="1"/>
          <p:nvPr/>
        </p:nvSpPr>
        <p:spPr>
          <a:xfrm>
            <a:off x="9140904" y="697246"/>
            <a:ext cx="2717857" cy="1384995"/>
          </a:xfrm>
          <a:prstGeom prst="rect">
            <a:avLst/>
          </a:prstGeom>
          <a:solidFill>
            <a:srgbClr val="FFC000"/>
          </a:solidFill>
        </p:spPr>
        <p:txBody>
          <a:bodyPr wrap="square" rtlCol="0">
            <a:spAutoFit/>
          </a:bodyPr>
          <a:lstStyle/>
          <a:p>
            <a:r>
              <a:rPr lang="en-US" sz="1200" dirty="0"/>
              <a:t>TIP: Use this slide to present any data you have collected so far. </a:t>
            </a:r>
            <a:r>
              <a:rPr lang="en-US" sz="1200" dirty="0" err="1"/>
              <a:t>HandsUp</a:t>
            </a:r>
            <a:r>
              <a:rPr lang="en-US" sz="1200" dirty="0"/>
              <a:t>! survey results,  family survey statistics, or if you don’t have any, you can feature statistics from other communities who have implemented the initiative you are advocating for. </a:t>
            </a:r>
          </a:p>
        </p:txBody>
      </p:sp>
      <p:sp>
        <p:nvSpPr>
          <p:cNvPr id="3" name="Title 1">
            <a:extLst>
              <a:ext uri="{FF2B5EF4-FFF2-40B4-BE49-F238E27FC236}">
                <a16:creationId xmlns:a16="http://schemas.microsoft.com/office/drawing/2014/main" id="{F5A21304-81AF-3C41-F2AC-B8E3C600ACC6}"/>
              </a:ext>
            </a:extLst>
          </p:cNvPr>
          <p:cNvSpPr txBox="1">
            <a:spLocks/>
          </p:cNvSpPr>
          <p:nvPr/>
        </p:nvSpPr>
        <p:spPr>
          <a:xfrm>
            <a:off x="659143" y="976313"/>
            <a:ext cx="6679808" cy="24526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43472"/>
                </a:solidFill>
              </a:rPr>
              <a:t>Data</a:t>
            </a:r>
          </a:p>
          <a:p>
            <a:r>
              <a:rPr lang="en-US" dirty="0">
                <a:solidFill>
                  <a:srgbClr val="043472"/>
                </a:solidFill>
              </a:rPr>
              <a:t>And Successful Examples</a:t>
            </a:r>
            <a:endParaRPr lang="en-US" b="1" dirty="0">
              <a:solidFill>
                <a:srgbClr val="043472"/>
              </a:solidFill>
            </a:endParaRPr>
          </a:p>
        </p:txBody>
      </p:sp>
    </p:spTree>
    <p:extLst>
      <p:ext uri="{BB962C8B-B14F-4D97-AF65-F5344CB8AC3E}">
        <p14:creationId xmlns:p14="http://schemas.microsoft.com/office/powerpoint/2010/main" val="4285765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colorful letters&#10;&#10;Description automatically generated">
            <a:extLst>
              <a:ext uri="{FF2B5EF4-FFF2-40B4-BE49-F238E27FC236}">
                <a16:creationId xmlns:a16="http://schemas.microsoft.com/office/drawing/2014/main" id="{4ACF53A9-6F69-A938-C1BE-6815CAF879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2E85878-96C8-ED22-223B-438E3BBF1FD1}"/>
              </a:ext>
            </a:extLst>
          </p:cNvPr>
          <p:cNvSpPr>
            <a:spLocks noGrp="1"/>
          </p:cNvSpPr>
          <p:nvPr>
            <p:ph idx="1"/>
          </p:nvPr>
        </p:nvSpPr>
        <p:spPr>
          <a:xfrm>
            <a:off x="6096000" y="2950987"/>
            <a:ext cx="5551449" cy="3907013"/>
          </a:xfrm>
        </p:spPr>
        <p:txBody>
          <a:bodyPr/>
          <a:lstStyle/>
          <a:p>
            <a:pPr marL="0" indent="0" algn="r">
              <a:buNone/>
            </a:pPr>
            <a:r>
              <a:rPr lang="en-US" sz="3600" dirty="0">
                <a:solidFill>
                  <a:srgbClr val="043472"/>
                </a:solidFill>
              </a:rPr>
              <a:t>“Use this space for a quote from a student, parent, or teacher to help illustrate your idea/highlight past AST successes” </a:t>
            </a:r>
          </a:p>
          <a:p>
            <a:pPr marL="0" indent="0" algn="r">
              <a:buNone/>
            </a:pPr>
            <a:endParaRPr lang="en-US" sz="1800" dirty="0">
              <a:solidFill>
                <a:srgbClr val="043472"/>
              </a:solidFill>
            </a:endParaRPr>
          </a:p>
          <a:p>
            <a:pPr marL="0" indent="0" algn="r">
              <a:buNone/>
            </a:pPr>
            <a:r>
              <a:rPr lang="en-US" sz="2400" dirty="0">
                <a:solidFill>
                  <a:srgbClr val="043472"/>
                </a:solidFill>
              </a:rPr>
              <a:t>-Anna, Grade 3 Student</a:t>
            </a:r>
          </a:p>
        </p:txBody>
      </p:sp>
    </p:spTree>
    <p:extLst>
      <p:ext uri="{BB962C8B-B14F-4D97-AF65-F5344CB8AC3E}">
        <p14:creationId xmlns:p14="http://schemas.microsoft.com/office/powerpoint/2010/main" val="1238392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computer&#10;&#10;Description automatically generated">
            <a:extLst>
              <a:ext uri="{FF2B5EF4-FFF2-40B4-BE49-F238E27FC236}">
                <a16:creationId xmlns:a16="http://schemas.microsoft.com/office/drawing/2014/main" id="{5F1B556A-122E-E3A4-3353-6330416E7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5B01AB4-8C80-656F-8D63-D9A00F101994}"/>
              </a:ext>
            </a:extLst>
          </p:cNvPr>
          <p:cNvSpPr>
            <a:spLocks noGrp="1"/>
          </p:cNvSpPr>
          <p:nvPr>
            <p:ph idx="1"/>
          </p:nvPr>
        </p:nvSpPr>
        <p:spPr>
          <a:xfrm>
            <a:off x="659143" y="1995229"/>
            <a:ext cx="9240187" cy="3238891"/>
          </a:xfrm>
        </p:spPr>
        <p:txBody>
          <a:bodyPr vert="horz" lIns="91440" tIns="45720" rIns="91440" bIns="45720" rtlCol="0" anchor="t">
            <a:normAutofit/>
          </a:bodyPr>
          <a:lstStyle/>
          <a:p>
            <a:pPr marL="514350" indent="-514350">
              <a:buFont typeface="+mj-lt"/>
              <a:buAutoNum type="arabicPeriod"/>
            </a:pPr>
            <a:r>
              <a:rPr lang="en-US" dirty="0">
                <a:ea typeface="+mn-lt"/>
                <a:cs typeface="+mn-lt"/>
              </a:rPr>
              <a:t>Conduct a Feasibility Study </a:t>
            </a:r>
          </a:p>
          <a:p>
            <a:pPr marL="514350" indent="-514350">
              <a:buFont typeface="+mj-lt"/>
              <a:buAutoNum type="arabicPeriod"/>
            </a:pPr>
            <a:r>
              <a:rPr lang="en-US" dirty="0">
                <a:ea typeface="+mn-lt"/>
                <a:cs typeface="+mn-lt"/>
              </a:rPr>
              <a:t>Engage with community members </a:t>
            </a:r>
          </a:p>
          <a:p>
            <a:pPr marL="514350" indent="-514350">
              <a:buFont typeface="+mj-lt"/>
              <a:buAutoNum type="arabicPeriod"/>
            </a:pPr>
            <a:r>
              <a:rPr lang="en-US" dirty="0">
                <a:ea typeface="+mn-lt"/>
                <a:cs typeface="+mn-lt"/>
              </a:rPr>
              <a:t>Add traffic calming infrastructure around Maple School </a:t>
            </a:r>
          </a:p>
          <a:p>
            <a:pPr lvl="1"/>
            <a:r>
              <a:rPr lang="en-US" dirty="0">
                <a:ea typeface="+mn-lt"/>
                <a:cs typeface="+mn-lt"/>
              </a:rPr>
              <a:t>Pedestrian crossing at the corner of Front and Main Street </a:t>
            </a:r>
          </a:p>
          <a:p>
            <a:pPr lvl="1"/>
            <a:r>
              <a:rPr lang="en-US" dirty="0">
                <a:ea typeface="+mn-lt"/>
                <a:cs typeface="+mn-lt"/>
              </a:rPr>
              <a:t>Protected bike lane on Front Street </a:t>
            </a:r>
          </a:p>
          <a:p>
            <a:pPr lvl="1"/>
            <a:r>
              <a:rPr lang="en-US" dirty="0">
                <a:ea typeface="+mn-lt"/>
                <a:cs typeface="+mn-lt"/>
              </a:rPr>
              <a:t>Speed bumps on Front street </a:t>
            </a:r>
          </a:p>
          <a:p>
            <a:pPr marL="0" indent="0">
              <a:buNone/>
            </a:pPr>
            <a:endParaRPr lang="en-US" dirty="0"/>
          </a:p>
          <a:p>
            <a:endParaRPr lang="en-US" dirty="0"/>
          </a:p>
        </p:txBody>
      </p:sp>
      <p:sp>
        <p:nvSpPr>
          <p:cNvPr id="4" name="TextBox 3">
            <a:extLst>
              <a:ext uri="{FF2B5EF4-FFF2-40B4-BE49-F238E27FC236}">
                <a16:creationId xmlns:a16="http://schemas.microsoft.com/office/drawing/2014/main" id="{41043652-55B1-10BB-F6B7-8C26C6C583A7}"/>
              </a:ext>
            </a:extLst>
          </p:cNvPr>
          <p:cNvSpPr txBox="1"/>
          <p:nvPr/>
        </p:nvSpPr>
        <p:spPr>
          <a:xfrm>
            <a:off x="9276221" y="692685"/>
            <a:ext cx="2600093" cy="1015663"/>
          </a:xfrm>
          <a:prstGeom prst="rect">
            <a:avLst/>
          </a:prstGeom>
          <a:solidFill>
            <a:srgbClr val="FFC000"/>
          </a:solidFill>
        </p:spPr>
        <p:txBody>
          <a:bodyPr wrap="square" rtlCol="0">
            <a:spAutoFit/>
          </a:bodyPr>
          <a:lstStyle/>
          <a:p>
            <a:r>
              <a:rPr lang="en-US" sz="1200" dirty="0"/>
              <a:t>TIP:  Once you present the Calls to Action, offer to provide further information if needed, or volunteer to be part of a committee to help see these initiatives through.  </a:t>
            </a:r>
          </a:p>
        </p:txBody>
      </p:sp>
      <p:sp>
        <p:nvSpPr>
          <p:cNvPr id="5" name="TextBox 4">
            <a:extLst>
              <a:ext uri="{FF2B5EF4-FFF2-40B4-BE49-F238E27FC236}">
                <a16:creationId xmlns:a16="http://schemas.microsoft.com/office/drawing/2014/main" id="{AB5D4CB9-B5F4-AC2C-4F08-25655D6F5723}"/>
              </a:ext>
            </a:extLst>
          </p:cNvPr>
          <p:cNvSpPr txBox="1"/>
          <p:nvPr/>
        </p:nvSpPr>
        <p:spPr>
          <a:xfrm>
            <a:off x="7700158" y="4952931"/>
            <a:ext cx="4021777" cy="1384995"/>
          </a:xfrm>
          <a:prstGeom prst="rect">
            <a:avLst/>
          </a:prstGeom>
          <a:solidFill>
            <a:srgbClr val="FFC000"/>
          </a:solidFill>
        </p:spPr>
        <p:txBody>
          <a:bodyPr wrap="square" rtlCol="0">
            <a:spAutoFit/>
          </a:bodyPr>
          <a:lstStyle/>
          <a:p>
            <a:r>
              <a:rPr lang="en-US" sz="1200" dirty="0"/>
              <a:t>TIP: </a:t>
            </a:r>
            <a:r>
              <a:rPr lang="en-US" sz="1200" dirty="0">
                <a:ea typeface="+mn-lt"/>
                <a:cs typeface="+mn-lt"/>
              </a:rPr>
              <a:t>Clearly highlight the next steps for council to take. </a:t>
            </a:r>
          </a:p>
          <a:p>
            <a:pPr marL="0" indent="0">
              <a:buNone/>
            </a:pPr>
            <a:r>
              <a:rPr lang="en-US" sz="1200" dirty="0">
                <a:ea typeface="+mn-lt"/>
                <a:cs typeface="+mn-lt"/>
              </a:rPr>
              <a:t> </a:t>
            </a:r>
          </a:p>
          <a:p>
            <a:pPr marL="0" indent="0">
              <a:buNone/>
            </a:pPr>
            <a:r>
              <a:rPr lang="en-US" sz="1200" dirty="0">
                <a:ea typeface="+mn-lt"/>
                <a:cs typeface="+mn-lt"/>
              </a:rPr>
              <a:t>This is just an example. Consider your school’s local context. Other things might be: allocate budget for AST initiatives, street closure permits, road closure signage, protective barriers, bylaw changes, infrastructure updates – anything you need to make your AST idea successful. </a:t>
            </a:r>
          </a:p>
        </p:txBody>
      </p:sp>
      <p:sp>
        <p:nvSpPr>
          <p:cNvPr id="6" name="Title 1">
            <a:extLst>
              <a:ext uri="{FF2B5EF4-FFF2-40B4-BE49-F238E27FC236}">
                <a16:creationId xmlns:a16="http://schemas.microsoft.com/office/drawing/2014/main" id="{4C134BE9-02E3-8A2F-CEB0-8C97F13275E8}"/>
              </a:ext>
            </a:extLst>
          </p:cNvPr>
          <p:cNvSpPr txBox="1">
            <a:spLocks/>
          </p:cNvSpPr>
          <p:nvPr/>
        </p:nvSpPr>
        <p:spPr>
          <a:xfrm>
            <a:off x="659143" y="976314"/>
            <a:ext cx="6679808" cy="84061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43472"/>
                </a:solidFill>
              </a:rPr>
              <a:t>Call </a:t>
            </a:r>
            <a:r>
              <a:rPr lang="en-US" dirty="0">
                <a:solidFill>
                  <a:srgbClr val="043472"/>
                </a:solidFill>
              </a:rPr>
              <a:t>to Action</a:t>
            </a:r>
            <a:endParaRPr lang="en-US" b="1" dirty="0">
              <a:solidFill>
                <a:srgbClr val="043472"/>
              </a:solidFill>
            </a:endParaRPr>
          </a:p>
        </p:txBody>
      </p:sp>
    </p:spTree>
    <p:extLst>
      <p:ext uri="{BB962C8B-B14F-4D97-AF65-F5344CB8AC3E}">
        <p14:creationId xmlns:p14="http://schemas.microsoft.com/office/powerpoint/2010/main" val="447968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28487B38AB984480EE45590B6D102C" ma:contentTypeVersion="16" ma:contentTypeDescription="Create a new document." ma:contentTypeScope="" ma:versionID="24ed1e268c82dfa88c8c5bc44daaec64">
  <xsd:schema xmlns:xsd="http://www.w3.org/2001/XMLSchema" xmlns:xs="http://www.w3.org/2001/XMLSchema" xmlns:p="http://schemas.microsoft.com/office/2006/metadata/properties" xmlns:ns2="f54c33b3-58d9-494c-b092-69cff0dea6c1" xmlns:ns3="0f01a7e3-45bb-4e68-8071-4a7a59e6caab" targetNamespace="http://schemas.microsoft.com/office/2006/metadata/properties" ma:root="true" ma:fieldsID="17bfb4c0b6da113dbc29c4af17e27fe9" ns2:_="" ns3:_="">
    <xsd:import namespace="f54c33b3-58d9-494c-b092-69cff0dea6c1"/>
    <xsd:import namespace="0f01a7e3-45bb-4e68-8071-4a7a59e6caa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MediaServiceLocation" minOccurs="0"/>
                <xsd:element ref="ns3:SharedWithUsers" minOccurs="0"/>
                <xsd:element ref="ns3:SharedWithDetails" minOccurs="0"/>
                <xsd:element ref="ns2:MediaServiceSearchProperties" minOccurs="0"/>
                <xsd:element ref="ns2:Hyper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4c33b3-58d9-494c-b092-69cff0dea6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4c744ac-f299-4ca5-a3ac-970796431ec4"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Hyperlink" ma:index="23"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1a7e3-45bb-4e68-8071-4a7a59e6caab"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f2a4ad2-82e6-422b-9958-17a234666c56}" ma:internalName="TaxCatchAll" ma:showField="CatchAllData" ma:web="0f01a7e3-45bb-4e68-8071-4a7a59e6caa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6AC63C-9C83-46D2-A4EB-B71DB36271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4c33b3-58d9-494c-b092-69cff0dea6c1"/>
    <ds:schemaRef ds:uri="0f01a7e3-45bb-4e68-8071-4a7a59e6ca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7C8058-213F-4815-ADAC-09ACAB0C2B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1627</TotalTime>
  <Words>1267</Words>
  <Application>Microsoft Macintosh PowerPoint</Application>
  <PresentationFormat>Widescreen</PresentationFormat>
  <Paragraphs>89</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Aptos Display</vt:lpstr>
      <vt:lpstr>Arial</vt:lpstr>
      <vt:lpstr>Calibri</vt:lpstr>
      <vt:lpstr>Segoe UI</vt:lpstr>
      <vt:lpstr>Wingdings</vt:lpstr>
      <vt:lpstr>office theme</vt:lpstr>
      <vt:lpstr>Enhancing Active School Travel Infrastructure</vt:lpstr>
      <vt:lpstr>Using this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Laura Zielke</cp:lastModifiedBy>
  <cp:revision>63</cp:revision>
  <dcterms:created xsi:type="dcterms:W3CDTF">2024-08-01T21:47:02Z</dcterms:created>
  <dcterms:modified xsi:type="dcterms:W3CDTF">2024-09-18T21:55:35Z</dcterms:modified>
</cp:coreProperties>
</file>